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4"/>
  </p:notesMasterIdLst>
  <p:sldIdLst>
    <p:sldId id="267" r:id="rId2"/>
    <p:sldId id="448" r:id="rId3"/>
    <p:sldId id="449" r:id="rId4"/>
    <p:sldId id="503" r:id="rId5"/>
    <p:sldId id="505" r:id="rId6"/>
    <p:sldId id="506" r:id="rId7"/>
    <p:sldId id="507" r:id="rId8"/>
    <p:sldId id="508" r:id="rId9"/>
    <p:sldId id="567" r:id="rId10"/>
    <p:sldId id="547" r:id="rId11"/>
    <p:sldId id="549" r:id="rId12"/>
    <p:sldId id="550" r:id="rId13"/>
    <p:sldId id="551" r:id="rId14"/>
    <p:sldId id="552" r:id="rId15"/>
    <p:sldId id="570" r:id="rId16"/>
    <p:sldId id="268" r:id="rId17"/>
    <p:sldId id="269" r:id="rId18"/>
    <p:sldId id="571" r:id="rId19"/>
    <p:sldId id="553" r:id="rId20"/>
    <p:sldId id="554" r:id="rId21"/>
    <p:sldId id="555" r:id="rId22"/>
    <p:sldId id="556" r:id="rId23"/>
    <p:sldId id="557" r:id="rId24"/>
    <p:sldId id="558" r:id="rId25"/>
    <p:sldId id="559" r:id="rId26"/>
    <p:sldId id="560" r:id="rId27"/>
    <p:sldId id="563" r:id="rId28"/>
    <p:sldId id="564" r:id="rId29"/>
    <p:sldId id="566" r:id="rId30"/>
    <p:sldId id="565" r:id="rId31"/>
    <p:sldId id="546" r:id="rId32"/>
    <p:sldId id="572" r:id="rId33"/>
    <p:sldId id="568" r:id="rId34"/>
    <p:sldId id="509" r:id="rId35"/>
    <p:sldId id="510" r:id="rId36"/>
    <p:sldId id="511" r:id="rId37"/>
    <p:sldId id="512" r:id="rId38"/>
    <p:sldId id="513" r:id="rId39"/>
    <p:sldId id="514" r:id="rId40"/>
    <p:sldId id="515" r:id="rId41"/>
    <p:sldId id="516" r:id="rId42"/>
    <p:sldId id="518" r:id="rId43"/>
    <p:sldId id="519" r:id="rId44"/>
    <p:sldId id="521" r:id="rId45"/>
    <p:sldId id="522" r:id="rId46"/>
    <p:sldId id="523" r:id="rId47"/>
    <p:sldId id="524" r:id="rId48"/>
    <p:sldId id="525" r:id="rId49"/>
    <p:sldId id="526" r:id="rId50"/>
    <p:sldId id="527" r:id="rId51"/>
    <p:sldId id="528" r:id="rId52"/>
    <p:sldId id="529" r:id="rId53"/>
    <p:sldId id="530" r:id="rId54"/>
    <p:sldId id="531" r:id="rId55"/>
    <p:sldId id="532" r:id="rId56"/>
    <p:sldId id="534" r:id="rId57"/>
    <p:sldId id="539" r:id="rId58"/>
    <p:sldId id="541" r:id="rId59"/>
    <p:sldId id="542" r:id="rId60"/>
    <p:sldId id="543" r:id="rId61"/>
    <p:sldId id="544" r:id="rId62"/>
    <p:sldId id="545"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15C4E"/>
    <a:srgbClr val="004266"/>
    <a:srgbClr val="3C6E8A"/>
    <a:srgbClr val="FF6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2199"/>
    <p:restoredTop sz="87052" autoAdjust="0"/>
  </p:normalViewPr>
  <p:slideViewPr>
    <p:cSldViewPr snapToGrid="0" snapToObjects="1">
      <p:cViewPr varScale="1">
        <p:scale>
          <a:sx n="136" d="100"/>
          <a:sy n="136" d="100"/>
        </p:scale>
        <p:origin x="880" y="192"/>
      </p:cViewPr>
      <p:guideLst>
        <p:guide orient="horz" pos="2160"/>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 Id="rId4"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 Id="rId4"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3D70C8-C894-A94C-8CC4-FF8E3F3EE3F7}" type="datetimeFigureOut">
              <a:rPr lang="en-US" smtClean="0"/>
              <a:t>10/23/19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3A33D6-99F9-3147-A7EA-92CCBB5870DB}" type="slidenum">
              <a:rPr lang="en-US" smtClean="0"/>
              <a:t>‹#›</a:t>
            </a:fld>
            <a:endParaRPr lang="en-US"/>
          </a:p>
        </p:txBody>
      </p:sp>
    </p:spTree>
    <p:extLst>
      <p:ext uri="{BB962C8B-B14F-4D97-AF65-F5344CB8AC3E}">
        <p14:creationId xmlns:p14="http://schemas.microsoft.com/office/powerpoint/2010/main" val="1545988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a:t>
            </a:fld>
            <a:endParaRPr lang="en-US"/>
          </a:p>
        </p:txBody>
      </p:sp>
    </p:spTree>
    <p:extLst>
      <p:ext uri="{BB962C8B-B14F-4D97-AF65-F5344CB8AC3E}">
        <p14:creationId xmlns:p14="http://schemas.microsoft.com/office/powerpoint/2010/main" val="1589210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707"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35</a:t>
            </a:r>
          </a:p>
        </p:txBody>
      </p:sp>
      <p:sp>
        <p:nvSpPr>
          <p:cNvPr id="72708"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709"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710" name="Rectangle 6"/>
          <p:cNvSpPr>
            <a:spLocks noGrp="1" noChangeArrowheads="1"/>
          </p:cNvSpPr>
          <p:nvPr>
            <p:ph type="body" idx="1"/>
          </p:nvPr>
        </p:nvSpPr>
        <p:spPr>
          <a:ln/>
        </p:spPr>
        <p:txBody>
          <a:bodyPr/>
          <a:lstStyle/>
          <a:p>
            <a:endParaRPr lang="x-none" altLang="x-none"/>
          </a:p>
        </p:txBody>
      </p:sp>
      <p:sp>
        <p:nvSpPr>
          <p:cNvPr id="72711"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888876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5"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36</a:t>
            </a:r>
          </a:p>
        </p:txBody>
      </p:sp>
      <p:sp>
        <p:nvSpPr>
          <p:cNvPr id="74756"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7"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8" name="Rectangle 6"/>
          <p:cNvSpPr>
            <a:spLocks noGrp="1" noChangeArrowheads="1"/>
          </p:cNvSpPr>
          <p:nvPr>
            <p:ph type="body" idx="1"/>
          </p:nvPr>
        </p:nvSpPr>
        <p:spPr>
          <a:ln/>
        </p:spPr>
        <p:txBody>
          <a:bodyPr/>
          <a:lstStyle/>
          <a:p>
            <a:endParaRPr lang="x-none" altLang="x-none"/>
          </a:p>
        </p:txBody>
      </p:sp>
      <p:sp>
        <p:nvSpPr>
          <p:cNvPr id="74759"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316130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6803"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40</a:t>
            </a:r>
          </a:p>
        </p:txBody>
      </p:sp>
      <p:sp>
        <p:nvSpPr>
          <p:cNvPr id="76804"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6805"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6806" name="Rectangle 6"/>
          <p:cNvSpPr>
            <a:spLocks noGrp="1" noRot="1" noChangeAspect="1" noChangeArrowheads="1" noTextEdit="1"/>
          </p:cNvSpPr>
          <p:nvPr>
            <p:ph type="sldImg"/>
          </p:nvPr>
        </p:nvSpPr>
        <p:spPr>
          <a:ln cap="flat"/>
        </p:spPr>
      </p:sp>
      <p:sp>
        <p:nvSpPr>
          <p:cNvPr id="76807" name="Rectangle 7"/>
          <p:cNvSpPr>
            <a:spLocks noGrp="1" noChangeArrowheads="1"/>
          </p:cNvSpPr>
          <p:nvPr>
            <p:ph type="body" idx="1"/>
          </p:nvPr>
        </p:nvSpPr>
        <p:spPr>
          <a:ln/>
        </p:spPr>
        <p:txBody>
          <a:bodyPr/>
          <a:lstStyle/>
          <a:p>
            <a:endParaRPr lang="x-none" altLang="x-none"/>
          </a:p>
        </p:txBody>
      </p:sp>
    </p:spTree>
    <p:extLst>
      <p:ext uri="{BB962C8B-B14F-4D97-AF65-F5344CB8AC3E}">
        <p14:creationId xmlns:p14="http://schemas.microsoft.com/office/powerpoint/2010/main" val="3987804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body" idx="1"/>
          </p:nvPr>
        </p:nvSpPr>
        <p:spPr>
          <a:ln/>
        </p:spPr>
        <p:txBody>
          <a:bodyPr/>
          <a:lstStyle/>
          <a:p>
            <a:endParaRPr lang="x-none" altLang="x-none"/>
          </a:p>
        </p:txBody>
      </p:sp>
      <p:sp>
        <p:nvSpPr>
          <p:cNvPr id="80899"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396718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47"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42</a:t>
            </a:r>
          </a:p>
        </p:txBody>
      </p:sp>
      <p:sp>
        <p:nvSpPr>
          <p:cNvPr id="82948"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49"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50" name="Rectangle 6"/>
          <p:cNvSpPr>
            <a:spLocks noGrp="1" noChangeArrowheads="1"/>
          </p:cNvSpPr>
          <p:nvPr>
            <p:ph type="body" idx="1"/>
          </p:nvPr>
        </p:nvSpPr>
        <p:spPr>
          <a:ln/>
        </p:spPr>
        <p:txBody>
          <a:bodyPr/>
          <a:lstStyle/>
          <a:p>
            <a:endParaRPr lang="x-none" altLang="x-none"/>
          </a:p>
        </p:txBody>
      </p:sp>
      <p:sp>
        <p:nvSpPr>
          <p:cNvPr id="82951"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426412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5"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43</a:t>
            </a:r>
          </a:p>
        </p:txBody>
      </p:sp>
      <p:sp>
        <p:nvSpPr>
          <p:cNvPr id="84996"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7"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8" name="Rectangle 6"/>
          <p:cNvSpPr>
            <a:spLocks noGrp="1" noChangeArrowheads="1"/>
          </p:cNvSpPr>
          <p:nvPr>
            <p:ph type="body" idx="1"/>
          </p:nvPr>
        </p:nvSpPr>
        <p:spPr>
          <a:ln/>
        </p:spPr>
        <p:txBody>
          <a:bodyPr/>
          <a:lstStyle/>
          <a:p>
            <a:endParaRPr lang="x-none" altLang="x-none"/>
          </a:p>
        </p:txBody>
      </p:sp>
      <p:sp>
        <p:nvSpPr>
          <p:cNvPr id="84999"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4215797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7043"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44</a:t>
            </a:r>
          </a:p>
        </p:txBody>
      </p:sp>
      <p:sp>
        <p:nvSpPr>
          <p:cNvPr id="87044"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7045"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7046" name="Rectangle 6"/>
          <p:cNvSpPr>
            <a:spLocks noGrp="1" noChangeArrowheads="1"/>
          </p:cNvSpPr>
          <p:nvPr>
            <p:ph type="body" idx="1"/>
          </p:nvPr>
        </p:nvSpPr>
        <p:spPr>
          <a:ln/>
        </p:spPr>
        <p:txBody>
          <a:bodyPr/>
          <a:lstStyle/>
          <a:p>
            <a:endParaRPr lang="x-none" altLang="x-none"/>
          </a:p>
        </p:txBody>
      </p:sp>
      <p:sp>
        <p:nvSpPr>
          <p:cNvPr id="87047"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946978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9091"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45</a:t>
            </a:r>
          </a:p>
        </p:txBody>
      </p:sp>
      <p:sp>
        <p:nvSpPr>
          <p:cNvPr id="89092"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9093"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9094" name="Rectangle 6"/>
          <p:cNvSpPr>
            <a:spLocks noGrp="1" noChangeArrowheads="1"/>
          </p:cNvSpPr>
          <p:nvPr>
            <p:ph type="body" idx="1"/>
          </p:nvPr>
        </p:nvSpPr>
        <p:spPr>
          <a:ln/>
        </p:spPr>
        <p:txBody>
          <a:bodyPr/>
          <a:lstStyle/>
          <a:p>
            <a:endParaRPr lang="x-none" altLang="x-none"/>
          </a:p>
        </p:txBody>
      </p:sp>
      <p:sp>
        <p:nvSpPr>
          <p:cNvPr id="89095"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418905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379"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51</a:t>
            </a:r>
          </a:p>
        </p:txBody>
      </p:sp>
      <p:sp>
        <p:nvSpPr>
          <p:cNvPr id="101380"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381"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382" name="Rectangle 6"/>
          <p:cNvSpPr>
            <a:spLocks noGrp="1" noChangeArrowheads="1"/>
          </p:cNvSpPr>
          <p:nvPr>
            <p:ph type="body" idx="1"/>
          </p:nvPr>
        </p:nvSpPr>
        <p:spPr>
          <a:ln/>
        </p:spPr>
        <p:txBody>
          <a:bodyPr/>
          <a:lstStyle/>
          <a:p>
            <a:endParaRPr lang="x-none" altLang="x-none"/>
          </a:p>
        </p:txBody>
      </p:sp>
      <p:sp>
        <p:nvSpPr>
          <p:cNvPr id="101383"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541873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3427"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52</a:t>
            </a:r>
          </a:p>
        </p:txBody>
      </p:sp>
      <p:sp>
        <p:nvSpPr>
          <p:cNvPr id="103428"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3429"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3430" name="Rectangle 6"/>
          <p:cNvSpPr>
            <a:spLocks noGrp="1" noChangeArrowheads="1"/>
          </p:cNvSpPr>
          <p:nvPr>
            <p:ph type="body" idx="1"/>
          </p:nvPr>
        </p:nvSpPr>
        <p:spPr>
          <a:ln/>
        </p:spPr>
        <p:txBody>
          <a:bodyPr/>
          <a:lstStyle/>
          <a:p>
            <a:endParaRPr lang="x-none" altLang="x-none"/>
          </a:p>
        </p:txBody>
      </p:sp>
      <p:sp>
        <p:nvSpPr>
          <p:cNvPr id="103431"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821069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a:t>
            </a:fld>
            <a:endParaRPr lang="en-US"/>
          </a:p>
        </p:txBody>
      </p:sp>
    </p:spTree>
    <p:extLst>
      <p:ext uri="{BB962C8B-B14F-4D97-AF65-F5344CB8AC3E}">
        <p14:creationId xmlns:p14="http://schemas.microsoft.com/office/powerpoint/2010/main" val="1055978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body" idx="1"/>
          </p:nvPr>
        </p:nvSpPr>
        <p:spPr>
          <a:ln/>
        </p:spPr>
        <p:txBody>
          <a:bodyPr/>
          <a:lstStyle/>
          <a:p>
            <a:endParaRPr lang="x-none" altLang="x-none"/>
          </a:p>
        </p:txBody>
      </p:sp>
      <p:sp>
        <p:nvSpPr>
          <p:cNvPr id="113667"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405094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Standard error</a:t>
            </a:r>
            <a:r>
              <a:rPr lang="en-US" dirty="0"/>
              <a:t> </a:t>
            </a:r>
            <a:r>
              <a:rPr lang="mr-IN" dirty="0"/>
              <a:t>–</a:t>
            </a:r>
            <a:r>
              <a:rPr lang="en-US" dirty="0"/>
              <a:t> estimate of the standard</a:t>
            </a:r>
            <a:r>
              <a:rPr lang="en-US" baseline="0" dirty="0"/>
              <a:t> deviation, will talk about this more later </a:t>
            </a:r>
            <a:r>
              <a:rPr lang="mr-IN" baseline="0" dirty="0"/>
              <a:t>…</a:t>
            </a:r>
            <a:endParaRPr lang="en-US" baseline="0" dirty="0"/>
          </a:p>
          <a:p>
            <a:r>
              <a:rPr lang="en-US" sz="1200" b="0" i="0"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p</a:t>
            </a:r>
            <a:r>
              <a:rPr lang="en-US" sz="1200" b="1" i="0" kern="1200" dirty="0">
                <a:solidFill>
                  <a:schemeClr val="tx1"/>
                </a:solidFill>
                <a:effectLst/>
                <a:latin typeface="+mn-lt"/>
                <a:ea typeface="+mn-ea"/>
                <a:cs typeface="+mn-cs"/>
              </a:rPr>
              <a:t>-value</a:t>
            </a:r>
            <a:r>
              <a:rPr lang="en-US" sz="1200" b="0" i="0" kern="1200" dirty="0">
                <a:solidFill>
                  <a:schemeClr val="tx1"/>
                </a:solidFill>
                <a:effectLst/>
                <a:latin typeface="+mn-lt"/>
                <a:ea typeface="+mn-ea"/>
                <a:cs typeface="+mn-cs"/>
              </a:rPr>
              <a:t> is the probability of obtaining a result equal to or "more extreme" than what was actually observed, when</a:t>
            </a:r>
            <a:r>
              <a:rPr lang="en-US" sz="1200" b="0" i="0" kern="1200" baseline="0" dirty="0">
                <a:solidFill>
                  <a:schemeClr val="tx1"/>
                </a:solidFill>
                <a:effectLst/>
                <a:latin typeface="+mn-lt"/>
                <a:ea typeface="+mn-ea"/>
                <a:cs typeface="+mn-cs"/>
              </a:rPr>
              <a:t> the null </a:t>
            </a:r>
            <a:r>
              <a:rPr lang="en-US" sz="1200" b="0" i="0" kern="1200" baseline="0" dirty="0" err="1">
                <a:solidFill>
                  <a:schemeClr val="tx1"/>
                </a:solidFill>
                <a:effectLst/>
                <a:latin typeface="+mn-lt"/>
                <a:ea typeface="+mn-ea"/>
                <a:cs typeface="+mn-cs"/>
              </a:rPr>
              <a:t>hyp</a:t>
            </a:r>
            <a:r>
              <a:rPr lang="en-US" sz="1200" b="0" i="0" kern="1200" baseline="0" dirty="0">
                <a:solidFill>
                  <a:schemeClr val="tx1"/>
                </a:solidFill>
                <a:effectLst/>
                <a:latin typeface="+mn-lt"/>
                <a:ea typeface="+mn-ea"/>
                <a:cs typeface="+mn-cs"/>
              </a:rPr>
              <a:t> is actually true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we’ll talk about this more </a:t>
            </a:r>
            <a:r>
              <a:rPr lang="mr-IN" sz="1200" b="0" i="0" kern="1200" baseline="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31</a:t>
            </a:fld>
            <a:endParaRPr lang="en-US"/>
          </a:p>
        </p:txBody>
      </p:sp>
    </p:spTree>
    <p:extLst>
      <p:ext uri="{BB962C8B-B14F-4D97-AF65-F5344CB8AC3E}">
        <p14:creationId xmlns:p14="http://schemas.microsoft.com/office/powerpoint/2010/main" val="3979929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41</a:t>
            </a:fld>
            <a:endParaRPr lang="en-US"/>
          </a:p>
        </p:txBody>
      </p:sp>
    </p:spTree>
    <p:extLst>
      <p:ext uri="{BB962C8B-B14F-4D97-AF65-F5344CB8AC3E}">
        <p14:creationId xmlns:p14="http://schemas.microsoft.com/office/powerpoint/2010/main" val="1330542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following from home:</a:t>
            </a:r>
          </a:p>
          <a:p>
            <a:pPr marL="171450" indent="-171450">
              <a:buFont typeface="Arial" charset="0"/>
              <a:buChar char="•"/>
            </a:pPr>
            <a:r>
              <a:rPr lang="en-US" dirty="0"/>
              <a:t>Variance:</a:t>
            </a:r>
            <a:r>
              <a:rPr lang="en-US" baseline="0" dirty="0"/>
              <a:t> roughly how much a set of numbers are “spread around” their mean</a:t>
            </a:r>
          </a:p>
          <a:p>
            <a:pPr marL="171450" indent="-171450">
              <a:buFont typeface="Arial" charset="0"/>
              <a:buChar char="•"/>
            </a:pPr>
            <a:r>
              <a:rPr lang="en-US" baseline="0" dirty="0"/>
              <a:t>Standard deviation: similar to variance (square root of variance) </a:t>
            </a:r>
            <a:r>
              <a:rPr lang="mr-IN" baseline="0" dirty="0"/>
              <a:t>–</a:t>
            </a:r>
            <a:r>
              <a:rPr lang="en-US" baseline="0" dirty="0"/>
              <a:t> same units as main data</a:t>
            </a:r>
          </a:p>
          <a:p>
            <a:pPr marL="171450" indent="-171450">
              <a:buFont typeface="Arial" charset="0"/>
              <a:buChar char="•"/>
            </a:pPr>
            <a:r>
              <a:rPr lang="en-US" baseline="0" dirty="0"/>
              <a:t>Standard error (of the sample mean): how far the sample mean is from the population mean</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58</a:t>
            </a:fld>
            <a:endParaRPr lang="en-US"/>
          </a:p>
        </p:txBody>
      </p:sp>
    </p:spTree>
    <p:extLst>
      <p:ext uri="{BB962C8B-B14F-4D97-AF65-F5344CB8AC3E}">
        <p14:creationId xmlns:p14="http://schemas.microsoft.com/office/powerpoint/2010/main" val="1754303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body" idx="1"/>
          </p:nvPr>
        </p:nvSpPr>
        <p:spPr>
          <a:ln/>
        </p:spPr>
        <p:txBody>
          <a:bodyPr/>
          <a:lstStyle/>
          <a:p>
            <a:endParaRPr lang="x-none" altLang="x-none" dirty="0"/>
          </a:p>
        </p:txBody>
      </p:sp>
      <p:sp>
        <p:nvSpPr>
          <p:cNvPr id="60419"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81029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4515"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31</a:t>
            </a:r>
          </a:p>
        </p:txBody>
      </p:sp>
      <p:sp>
        <p:nvSpPr>
          <p:cNvPr id="64516"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4517"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4518" name="Rectangle 6"/>
          <p:cNvSpPr>
            <a:spLocks noGrp="1" noChangeArrowheads="1"/>
          </p:cNvSpPr>
          <p:nvPr>
            <p:ph type="body" idx="1"/>
          </p:nvPr>
        </p:nvSpPr>
        <p:spPr>
          <a:ln/>
        </p:spPr>
        <p:txBody>
          <a:bodyPr/>
          <a:lstStyle/>
          <a:p>
            <a:endParaRPr lang="x-none" altLang="x-none"/>
          </a:p>
        </p:txBody>
      </p:sp>
      <p:sp>
        <p:nvSpPr>
          <p:cNvPr id="64519"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660671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563"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32</a:t>
            </a:r>
          </a:p>
        </p:txBody>
      </p:sp>
      <p:sp>
        <p:nvSpPr>
          <p:cNvPr id="66564"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565"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566" name="Rectangle 6"/>
          <p:cNvSpPr>
            <a:spLocks noGrp="1" noChangeArrowheads="1"/>
          </p:cNvSpPr>
          <p:nvPr>
            <p:ph type="body" idx="1"/>
          </p:nvPr>
        </p:nvSpPr>
        <p:spPr>
          <a:ln/>
        </p:spPr>
        <p:txBody>
          <a:bodyPr/>
          <a:lstStyle/>
          <a:p>
            <a:endParaRPr lang="x-none" altLang="x-none"/>
          </a:p>
        </p:txBody>
      </p:sp>
      <p:sp>
        <p:nvSpPr>
          <p:cNvPr id="66567"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996060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8611"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33</a:t>
            </a:r>
          </a:p>
        </p:txBody>
      </p:sp>
      <p:sp>
        <p:nvSpPr>
          <p:cNvPr id="68612"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8613"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8614" name="Rectangle 6"/>
          <p:cNvSpPr>
            <a:spLocks noGrp="1" noChangeArrowheads="1"/>
          </p:cNvSpPr>
          <p:nvPr>
            <p:ph type="body" idx="1"/>
          </p:nvPr>
        </p:nvSpPr>
        <p:spPr>
          <a:ln/>
        </p:spPr>
        <p:txBody>
          <a:bodyPr/>
          <a:lstStyle/>
          <a:p>
            <a:endParaRPr lang="x-none" altLang="x-none"/>
          </a:p>
        </p:txBody>
      </p:sp>
      <p:sp>
        <p:nvSpPr>
          <p:cNvPr id="68615"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618993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59"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34</a:t>
            </a:r>
          </a:p>
        </p:txBody>
      </p:sp>
      <p:sp>
        <p:nvSpPr>
          <p:cNvPr id="70660"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1"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2" name="Rectangle 6"/>
          <p:cNvSpPr>
            <a:spLocks noGrp="1" noChangeArrowheads="1"/>
          </p:cNvSpPr>
          <p:nvPr>
            <p:ph type="body" idx="1"/>
          </p:nvPr>
        </p:nvSpPr>
        <p:spPr>
          <a:ln/>
        </p:spPr>
        <p:txBody>
          <a:bodyPr/>
          <a:lstStyle/>
          <a:p>
            <a:endParaRPr lang="x-none" altLang="x-none" dirty="0"/>
          </a:p>
        </p:txBody>
      </p:sp>
      <p:sp>
        <p:nvSpPr>
          <p:cNvPr id="70663"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635988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446bfd1603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446bfd1603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01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446bfd1603_0_24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446bfd1603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5064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638174" y="2130430"/>
            <a:ext cx="7153275" cy="1470025"/>
          </a:xfrm>
        </p:spPr>
        <p:txBody>
          <a:bodyPr anchor="b"/>
          <a:lstStyle>
            <a:lvl1pPr>
              <a:lnSpc>
                <a:spcPct val="90000"/>
              </a:lnSpc>
              <a:defRPr sz="4000"/>
            </a:lvl1pPr>
          </a:lstStyle>
          <a:p>
            <a:r>
              <a:rPr lang="en-US" noProof="0" dirty="0"/>
              <a:t>Click to edit Master title style</a:t>
            </a:r>
          </a:p>
        </p:txBody>
      </p:sp>
      <p:sp>
        <p:nvSpPr>
          <p:cNvPr id="18435" name="Rectangle 3"/>
          <p:cNvSpPr>
            <a:spLocks noGrp="1" noChangeArrowheads="1"/>
          </p:cNvSpPr>
          <p:nvPr>
            <p:ph type="subTitle" idx="1"/>
          </p:nvPr>
        </p:nvSpPr>
        <p:spPr>
          <a:xfrm>
            <a:off x="638175" y="3886200"/>
            <a:ext cx="7153274" cy="1752600"/>
          </a:xfrm>
        </p:spPr>
        <p:txBody>
          <a:bodyPr/>
          <a:lstStyle>
            <a:lvl1pPr marL="0" indent="0">
              <a:buFontTx/>
              <a:buNone/>
              <a:defRPr sz="1800" b="1">
                <a:solidFill>
                  <a:srgbClr val="00B2F2"/>
                </a:solidFill>
              </a:defRPr>
            </a:lvl1pPr>
          </a:lstStyle>
          <a:p>
            <a:r>
              <a:rPr lang="en-US" noProof="0" dirty="0"/>
              <a:t>Click to edit Master subtitle style</a:t>
            </a:r>
          </a:p>
        </p:txBody>
      </p:sp>
      <p:pic>
        <p:nvPicPr>
          <p:cNvPr id="11" name="Picture 10">
            <a:extLst>
              <a:ext uri="{FF2B5EF4-FFF2-40B4-BE49-F238E27FC236}">
                <a16:creationId xmlns:a16="http://schemas.microsoft.com/office/drawing/2014/main" id="{75DC6D6B-54A0-3249-A81C-465DDF3177D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355288" y="373793"/>
            <a:ext cx="2341412" cy="873507"/>
          </a:xfrm>
          <a:prstGeom prst="rect">
            <a:avLst/>
          </a:prstGeom>
        </p:spPr>
      </p:pic>
      <p:pic>
        <p:nvPicPr>
          <p:cNvPr id="3" name="Picture 2">
            <a:extLst>
              <a:ext uri="{FF2B5EF4-FFF2-40B4-BE49-F238E27FC236}">
                <a16:creationId xmlns:a16="http://schemas.microsoft.com/office/drawing/2014/main" id="{FDBF3273-E99B-0549-88AF-5B9D6486C483}"/>
              </a:ext>
            </a:extLst>
          </p:cNvPr>
          <p:cNvPicPr>
            <a:picLocks noChangeAspect="1"/>
          </p:cNvPicPr>
          <p:nvPr userDrawn="1"/>
        </p:nvPicPr>
        <p:blipFill>
          <a:blip r:embed="rId3"/>
          <a:stretch>
            <a:fillRect/>
          </a:stretch>
        </p:blipFill>
        <p:spPr>
          <a:xfrm>
            <a:off x="8261350" y="2533650"/>
            <a:ext cx="3606800" cy="2705100"/>
          </a:xfrm>
          <a:prstGeom prst="rect">
            <a:avLst/>
          </a:prstGeom>
        </p:spPr>
      </p:pic>
    </p:spTree>
    <p:extLst>
      <p:ext uri="{BB962C8B-B14F-4D97-AF65-F5344CB8AC3E}">
        <p14:creationId xmlns:p14="http://schemas.microsoft.com/office/powerpoint/2010/main" val="803824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Rectangle 6"/>
          <p:cNvSpPr>
            <a:spLocks noGrp="1" noChangeArrowheads="1"/>
          </p:cNvSpPr>
          <p:nvPr>
            <p:ph type="sldNum" sz="quarter" idx="11"/>
          </p:nvPr>
        </p:nvSpPr>
        <p:spPr>
          <a:xfrm>
            <a:off x="8737600" y="6319600"/>
            <a:ext cx="2844800" cy="231775"/>
          </a:xfrm>
          <a:ln/>
        </p:spPr>
        <p:txBody>
          <a:bodyPr/>
          <a:lstStyle>
            <a:lvl1pPr>
              <a:defRPr/>
            </a:lvl1pPr>
          </a:lstStyle>
          <a:p>
            <a:fld id="{AE9108BD-1B63-5E42-A3EF-D85B2E21F76C}" type="slidenum">
              <a:rPr lang="en-US" smtClean="0"/>
              <a:t>‹#›</a:t>
            </a:fld>
            <a:endParaRPr lang="en-US"/>
          </a:p>
        </p:txBody>
      </p:sp>
    </p:spTree>
    <p:extLst>
      <p:ext uri="{BB962C8B-B14F-4D97-AF65-F5344CB8AC3E}">
        <p14:creationId xmlns:p14="http://schemas.microsoft.com/office/powerpoint/2010/main" val="64277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1" y="1717207"/>
            <a:ext cx="5394393" cy="440895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78212" y="1731638"/>
            <a:ext cx="5314922" cy="440895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6"/>
          <p:cNvSpPr>
            <a:spLocks noGrp="1" noChangeArrowheads="1"/>
          </p:cNvSpPr>
          <p:nvPr>
            <p:ph type="sldNum" sz="quarter" idx="11"/>
          </p:nvPr>
        </p:nvSpPr>
        <p:spPr>
          <a:ln/>
        </p:spPr>
        <p:txBody>
          <a:bodyPr/>
          <a:lstStyle>
            <a:lvl1pPr>
              <a:defRPr/>
            </a:lvl1pPr>
          </a:lstStyle>
          <a:p>
            <a:fld id="{AE9108BD-1B63-5E42-A3EF-D85B2E21F76C}" type="slidenum">
              <a:rPr lang="en-US" smtClean="0"/>
              <a:t>‹#›</a:t>
            </a:fld>
            <a:endParaRPr lang="en-US"/>
          </a:p>
        </p:txBody>
      </p:sp>
    </p:spTree>
    <p:extLst>
      <p:ext uri="{BB962C8B-B14F-4D97-AF65-F5344CB8AC3E}">
        <p14:creationId xmlns:p14="http://schemas.microsoft.com/office/powerpoint/2010/main" val="1943284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CMSC320</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extLst>
      <p:ext uri="{BB962C8B-B14F-4D97-AF65-F5344CB8AC3E}">
        <p14:creationId xmlns:p14="http://schemas.microsoft.com/office/powerpoint/2010/main" val="2788925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29"/>
        <p:cNvGrpSpPr/>
        <p:nvPr/>
      </p:nvGrpSpPr>
      <p:grpSpPr>
        <a:xfrm>
          <a:off x="0" y="0"/>
          <a:ext cx="0" cy="0"/>
          <a:chOff x="0" y="0"/>
          <a:chExt cx="0" cy="0"/>
        </a:xfrm>
      </p:grpSpPr>
      <p:sp>
        <p:nvSpPr>
          <p:cNvPr id="130" name="Google Shape;130;p29"/>
          <p:cNvSpPr txBox="1">
            <a:spLocks noGrp="1"/>
          </p:cNvSpPr>
          <p:nvPr>
            <p:ph type="title"/>
          </p:nvPr>
        </p:nvSpPr>
        <p:spPr>
          <a:xfrm>
            <a:off x="609600" y="274637"/>
            <a:ext cx="8940800" cy="9012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3600"/>
              <a:buFont typeface="Arial"/>
              <a:buNone/>
              <a:defRPr sz="4800" b="1">
                <a:latin typeface="Arial"/>
                <a:ea typeface="Arial"/>
                <a:cs typeface="Arial"/>
                <a:sym typeface="Arial"/>
              </a:defRPr>
            </a:lvl1pPr>
            <a:lvl2pPr lvl="1" algn="l" rtl="0">
              <a:spcBef>
                <a:spcPts val="0"/>
              </a:spcBef>
              <a:spcAft>
                <a:spcPts val="0"/>
              </a:spcAft>
              <a:buSzPts val="3600"/>
              <a:buFont typeface="Arial"/>
              <a:buNone/>
              <a:defRPr sz="4800" b="1">
                <a:solidFill>
                  <a:schemeClr val="dk2"/>
                </a:solidFill>
                <a:latin typeface="Arial"/>
                <a:ea typeface="Arial"/>
                <a:cs typeface="Arial"/>
                <a:sym typeface="Arial"/>
              </a:defRPr>
            </a:lvl2pPr>
            <a:lvl3pPr lvl="2" algn="l" rtl="0">
              <a:spcBef>
                <a:spcPts val="0"/>
              </a:spcBef>
              <a:spcAft>
                <a:spcPts val="0"/>
              </a:spcAft>
              <a:buSzPts val="3600"/>
              <a:buFont typeface="Arial"/>
              <a:buNone/>
              <a:defRPr sz="4800" b="1">
                <a:solidFill>
                  <a:schemeClr val="dk2"/>
                </a:solidFill>
                <a:latin typeface="Arial"/>
                <a:ea typeface="Arial"/>
                <a:cs typeface="Arial"/>
                <a:sym typeface="Arial"/>
              </a:defRPr>
            </a:lvl3pPr>
            <a:lvl4pPr lvl="3" algn="l" rtl="0">
              <a:spcBef>
                <a:spcPts val="0"/>
              </a:spcBef>
              <a:spcAft>
                <a:spcPts val="0"/>
              </a:spcAft>
              <a:buSzPts val="3600"/>
              <a:buFont typeface="Arial"/>
              <a:buNone/>
              <a:defRPr sz="4800" b="1">
                <a:solidFill>
                  <a:schemeClr val="dk2"/>
                </a:solidFill>
                <a:latin typeface="Arial"/>
                <a:ea typeface="Arial"/>
                <a:cs typeface="Arial"/>
                <a:sym typeface="Arial"/>
              </a:defRPr>
            </a:lvl4pPr>
            <a:lvl5pPr lvl="4" algn="l" rtl="0">
              <a:spcBef>
                <a:spcPts val="0"/>
              </a:spcBef>
              <a:spcAft>
                <a:spcPts val="0"/>
              </a:spcAft>
              <a:buSzPts val="3600"/>
              <a:buFont typeface="Arial"/>
              <a:buNone/>
              <a:defRPr sz="4800" b="1">
                <a:solidFill>
                  <a:schemeClr val="dk2"/>
                </a:solidFill>
                <a:latin typeface="Arial"/>
                <a:ea typeface="Arial"/>
                <a:cs typeface="Arial"/>
                <a:sym typeface="Arial"/>
              </a:defRPr>
            </a:lvl5pPr>
            <a:lvl6pPr lvl="5" algn="l" rtl="0">
              <a:spcBef>
                <a:spcPts val="0"/>
              </a:spcBef>
              <a:spcAft>
                <a:spcPts val="0"/>
              </a:spcAft>
              <a:buSzPts val="3600"/>
              <a:buFont typeface="Arial"/>
              <a:buNone/>
              <a:defRPr sz="4800" b="1">
                <a:solidFill>
                  <a:schemeClr val="dk2"/>
                </a:solidFill>
                <a:latin typeface="Arial"/>
                <a:ea typeface="Arial"/>
                <a:cs typeface="Arial"/>
                <a:sym typeface="Arial"/>
              </a:defRPr>
            </a:lvl6pPr>
            <a:lvl7pPr lvl="6" algn="l" rtl="0">
              <a:spcBef>
                <a:spcPts val="0"/>
              </a:spcBef>
              <a:spcAft>
                <a:spcPts val="0"/>
              </a:spcAft>
              <a:buSzPts val="3600"/>
              <a:buFont typeface="Arial"/>
              <a:buNone/>
              <a:defRPr sz="4800" b="1">
                <a:solidFill>
                  <a:schemeClr val="dk2"/>
                </a:solidFill>
                <a:latin typeface="Arial"/>
                <a:ea typeface="Arial"/>
                <a:cs typeface="Arial"/>
                <a:sym typeface="Arial"/>
              </a:defRPr>
            </a:lvl7pPr>
            <a:lvl8pPr lvl="7" algn="l" rtl="0">
              <a:spcBef>
                <a:spcPts val="0"/>
              </a:spcBef>
              <a:spcAft>
                <a:spcPts val="0"/>
              </a:spcAft>
              <a:buSzPts val="3600"/>
              <a:buFont typeface="Arial"/>
              <a:buNone/>
              <a:defRPr sz="4800" b="1">
                <a:solidFill>
                  <a:schemeClr val="dk2"/>
                </a:solidFill>
                <a:latin typeface="Arial"/>
                <a:ea typeface="Arial"/>
                <a:cs typeface="Arial"/>
                <a:sym typeface="Arial"/>
              </a:defRPr>
            </a:lvl8pPr>
            <a:lvl9pPr lvl="8" algn="l" rtl="0">
              <a:spcBef>
                <a:spcPts val="0"/>
              </a:spcBef>
              <a:spcAft>
                <a:spcPts val="0"/>
              </a:spcAft>
              <a:buSzPts val="3600"/>
              <a:buFont typeface="Arial"/>
              <a:buNone/>
              <a:defRPr sz="4800" b="1">
                <a:solidFill>
                  <a:schemeClr val="dk2"/>
                </a:solidFill>
                <a:latin typeface="Arial"/>
                <a:ea typeface="Arial"/>
                <a:cs typeface="Arial"/>
                <a:sym typeface="Arial"/>
              </a:defRPr>
            </a:lvl9pPr>
          </a:lstStyle>
          <a:p>
            <a:endParaRPr/>
          </a:p>
        </p:txBody>
      </p:sp>
      <p:cxnSp>
        <p:nvCxnSpPr>
          <p:cNvPr id="131" name="Google Shape;131;p29"/>
          <p:cNvCxnSpPr/>
          <p:nvPr/>
        </p:nvCxnSpPr>
        <p:spPr>
          <a:xfrm>
            <a:off x="609600" y="1175787"/>
            <a:ext cx="10972800" cy="0"/>
          </a:xfrm>
          <a:prstGeom prst="straightConnector1">
            <a:avLst/>
          </a:prstGeom>
          <a:noFill/>
          <a:ln w="9525" cap="flat" cmpd="sng">
            <a:solidFill>
              <a:srgbClr val="CCCCCC"/>
            </a:solidFill>
            <a:prstDash val="solid"/>
            <a:round/>
            <a:headEnd type="none" w="med" len="med"/>
            <a:tailEnd type="none" w="med" len="med"/>
          </a:ln>
        </p:spPr>
      </p:cxnSp>
      <p:cxnSp>
        <p:nvCxnSpPr>
          <p:cNvPr id="132" name="Google Shape;132;p29"/>
          <p:cNvCxnSpPr/>
          <p:nvPr/>
        </p:nvCxnSpPr>
        <p:spPr>
          <a:xfrm>
            <a:off x="609600" y="6324600"/>
            <a:ext cx="10972800" cy="0"/>
          </a:xfrm>
          <a:prstGeom prst="straightConnector1">
            <a:avLst/>
          </a:prstGeom>
          <a:noFill/>
          <a:ln w="9525" cap="flat" cmpd="sng">
            <a:solidFill>
              <a:srgbClr val="CCCCCC"/>
            </a:solidFill>
            <a:prstDash val="solid"/>
            <a:round/>
            <a:headEnd type="none" w="med" len="med"/>
            <a:tailEnd type="none" w="med" len="med"/>
          </a:ln>
        </p:spPr>
      </p:cxnSp>
      <p:sp>
        <p:nvSpPr>
          <p:cNvPr id="133" name="Google Shape;133;p29"/>
          <p:cNvSpPr txBox="1">
            <a:spLocks noGrp="1"/>
          </p:cNvSpPr>
          <p:nvPr>
            <p:ph type="body" idx="1"/>
          </p:nvPr>
        </p:nvSpPr>
        <p:spPr>
          <a:xfrm>
            <a:off x="609600" y="1295400"/>
            <a:ext cx="10972800" cy="4830800"/>
          </a:xfrm>
          <a:prstGeom prst="rect">
            <a:avLst/>
          </a:prstGeom>
          <a:noFill/>
          <a:ln>
            <a:noFill/>
          </a:ln>
        </p:spPr>
        <p:txBody>
          <a:bodyPr spcFirstLastPara="1" wrap="square" lIns="91425" tIns="91425" rIns="91425" bIns="91425" anchor="t" anchorCtr="0">
            <a:noAutofit/>
          </a:bodyPr>
          <a:lstStyle>
            <a:lvl1pPr marL="609585" lvl="0" indent="-507987" rtl="0">
              <a:spcBef>
                <a:spcPts val="640"/>
              </a:spcBef>
              <a:spcAft>
                <a:spcPts val="0"/>
              </a:spcAft>
              <a:buSzPts val="2400"/>
              <a:buChar char="●"/>
              <a:defRPr sz="3200"/>
            </a:lvl1pPr>
            <a:lvl2pPr marL="1219170" lvl="1" indent="-507987" rtl="0">
              <a:spcBef>
                <a:spcPts val="0"/>
              </a:spcBef>
              <a:spcAft>
                <a:spcPts val="0"/>
              </a:spcAft>
              <a:buSzPts val="2400"/>
              <a:buChar char="○"/>
              <a:defRPr sz="3200"/>
            </a:lvl2pPr>
            <a:lvl3pPr marL="1828754" lvl="2" indent="-507987" rtl="0">
              <a:spcBef>
                <a:spcPts val="0"/>
              </a:spcBef>
              <a:spcAft>
                <a:spcPts val="0"/>
              </a:spcAft>
              <a:buSzPts val="2400"/>
              <a:buChar char="■"/>
              <a:defRPr sz="32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endParaRPr/>
          </a:p>
        </p:txBody>
      </p:sp>
    </p:spTree>
    <p:extLst>
      <p:ext uri="{BB962C8B-B14F-4D97-AF65-F5344CB8AC3E}">
        <p14:creationId xmlns:p14="http://schemas.microsoft.com/office/powerpoint/2010/main" val="36520767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1022350"/>
            <a:ext cx="10972800" cy="427038"/>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noProof="0"/>
              <a:t>Click to edit Master title style</a:t>
            </a:r>
          </a:p>
        </p:txBody>
      </p:sp>
      <p:sp>
        <p:nvSpPr>
          <p:cNvPr id="1027" name="Rectangle 3"/>
          <p:cNvSpPr>
            <a:spLocks noGrp="1" noChangeArrowheads="1"/>
          </p:cNvSpPr>
          <p:nvPr>
            <p:ph type="body" idx="1"/>
          </p:nvPr>
        </p:nvSpPr>
        <p:spPr bwMode="auto">
          <a:xfrm>
            <a:off x="609600" y="1803788"/>
            <a:ext cx="10950971" cy="432237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noProof="0" dirty="0"/>
              <a:t>Click to edit Master text styles</a:t>
            </a:r>
          </a:p>
          <a:p>
            <a:pPr lvl="0"/>
            <a:r>
              <a:rPr lang="en-US" noProof="0" dirty="0"/>
              <a:t>Second level</a:t>
            </a:r>
          </a:p>
          <a:p>
            <a:pPr lvl="1"/>
            <a:r>
              <a:rPr lang="en-US" noProof="0" dirty="0"/>
              <a:t>Third level</a:t>
            </a:r>
          </a:p>
        </p:txBody>
      </p:sp>
      <p:sp>
        <p:nvSpPr>
          <p:cNvPr id="17414" name="Rectangle 6"/>
          <p:cNvSpPr>
            <a:spLocks noGrp="1" noChangeArrowheads="1"/>
          </p:cNvSpPr>
          <p:nvPr>
            <p:ph type="sldNum" sz="quarter" idx="4"/>
          </p:nvPr>
        </p:nvSpPr>
        <p:spPr bwMode="auto">
          <a:xfrm>
            <a:off x="8737600" y="6324605"/>
            <a:ext cx="2844800"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100" smtClean="0">
                <a:solidFill>
                  <a:srgbClr val="004266"/>
                </a:solidFill>
              </a:defRPr>
            </a:lvl1pPr>
          </a:lstStyle>
          <a:p>
            <a:fld id="{AE9108BD-1B63-5E42-A3EF-D85B2E21F76C}" type="slidenum">
              <a:rPr lang="en-US" smtClean="0"/>
              <a:t>‹#›</a:t>
            </a:fld>
            <a:endParaRPr lang="en-US" dirty="0"/>
          </a:p>
        </p:txBody>
      </p:sp>
      <p:sp>
        <p:nvSpPr>
          <p:cNvPr id="1033" name="Line 9"/>
          <p:cNvSpPr>
            <a:spLocks noChangeShapeType="1"/>
          </p:cNvSpPr>
          <p:nvPr/>
        </p:nvSpPr>
        <p:spPr bwMode="auto">
          <a:xfrm>
            <a:off x="609600" y="838200"/>
            <a:ext cx="11074400" cy="0"/>
          </a:xfrm>
          <a:prstGeom prst="line">
            <a:avLst/>
          </a:prstGeom>
          <a:noFill/>
          <a:ln w="9525">
            <a:solidFill>
              <a:schemeClr val="tx1"/>
            </a:solidFill>
            <a:round/>
            <a:headEnd/>
            <a:tailEnd/>
          </a:ln>
          <a:effectLst/>
        </p:spPr>
        <p:txBody>
          <a:bodyPr/>
          <a:lstStyle/>
          <a:p>
            <a:pPr>
              <a:defRPr/>
            </a:pPr>
            <a:endParaRPr lang="en-US" sz="1800" noProof="0"/>
          </a:p>
        </p:txBody>
      </p:sp>
      <p:pic>
        <p:nvPicPr>
          <p:cNvPr id="12" name="Picture 11">
            <a:extLst>
              <a:ext uri="{FF2B5EF4-FFF2-40B4-BE49-F238E27FC236}">
                <a16:creationId xmlns:a16="http://schemas.microsoft.com/office/drawing/2014/main" id="{BB0F2294-F296-F644-90DC-518DA2DC5B0F}"/>
              </a:ext>
            </a:extLst>
          </p:cNvPr>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10160000" y="138110"/>
            <a:ext cx="1838269" cy="685800"/>
          </a:xfrm>
          <a:prstGeom prst="rect">
            <a:avLst/>
          </a:prstGeom>
        </p:spPr>
      </p:pic>
    </p:spTree>
    <p:extLst>
      <p:ext uri="{BB962C8B-B14F-4D97-AF65-F5344CB8AC3E}">
        <p14:creationId xmlns:p14="http://schemas.microsoft.com/office/powerpoint/2010/main" val="8967599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Lst>
  <p:hf hdr="0" ftr="0" dt="0"/>
  <p:txStyles>
    <p:titleStyle>
      <a:lvl1pPr algn="l" rtl="0" eaLnBrk="1" fontAlgn="base" hangingPunct="1">
        <a:spcBef>
          <a:spcPct val="0"/>
        </a:spcBef>
        <a:spcAft>
          <a:spcPct val="0"/>
        </a:spcAft>
        <a:defRPr sz="2800" b="1">
          <a:solidFill>
            <a:srgbClr val="004266"/>
          </a:solidFill>
          <a:latin typeface="+mj-lt"/>
          <a:ea typeface="+mj-ea"/>
          <a:cs typeface="+mj-cs"/>
        </a:defRPr>
      </a:lvl1pPr>
      <a:lvl2pPr algn="l" rtl="0" eaLnBrk="1" fontAlgn="base" hangingPunct="1">
        <a:spcBef>
          <a:spcPct val="0"/>
        </a:spcBef>
        <a:spcAft>
          <a:spcPct val="0"/>
        </a:spcAft>
        <a:defRPr sz="2800" b="1">
          <a:solidFill>
            <a:srgbClr val="004266"/>
          </a:solidFill>
          <a:latin typeface="Arial" pitchFamily="34" charset="0"/>
        </a:defRPr>
      </a:lvl2pPr>
      <a:lvl3pPr algn="l" rtl="0" eaLnBrk="1" fontAlgn="base" hangingPunct="1">
        <a:spcBef>
          <a:spcPct val="0"/>
        </a:spcBef>
        <a:spcAft>
          <a:spcPct val="0"/>
        </a:spcAft>
        <a:defRPr sz="2800" b="1">
          <a:solidFill>
            <a:srgbClr val="004266"/>
          </a:solidFill>
          <a:latin typeface="Arial" pitchFamily="34" charset="0"/>
        </a:defRPr>
      </a:lvl3pPr>
      <a:lvl4pPr algn="l" rtl="0" eaLnBrk="1" fontAlgn="base" hangingPunct="1">
        <a:spcBef>
          <a:spcPct val="0"/>
        </a:spcBef>
        <a:spcAft>
          <a:spcPct val="0"/>
        </a:spcAft>
        <a:defRPr sz="2800" b="1">
          <a:solidFill>
            <a:srgbClr val="004266"/>
          </a:solidFill>
          <a:latin typeface="Arial" pitchFamily="34" charset="0"/>
        </a:defRPr>
      </a:lvl4pPr>
      <a:lvl5pPr algn="l" rtl="0" eaLnBrk="1" fontAlgn="base" hangingPunct="1">
        <a:spcBef>
          <a:spcPct val="0"/>
        </a:spcBef>
        <a:spcAft>
          <a:spcPct val="0"/>
        </a:spcAft>
        <a:defRPr sz="2800" b="1">
          <a:solidFill>
            <a:srgbClr val="004266"/>
          </a:solidFill>
          <a:latin typeface="Arial" pitchFamily="34" charset="0"/>
        </a:defRPr>
      </a:lvl5pPr>
      <a:lvl6pPr marL="457200" algn="l" rtl="0" eaLnBrk="1" fontAlgn="base" hangingPunct="1">
        <a:spcBef>
          <a:spcPct val="0"/>
        </a:spcBef>
        <a:spcAft>
          <a:spcPct val="0"/>
        </a:spcAft>
        <a:defRPr sz="2800" b="1">
          <a:solidFill>
            <a:srgbClr val="004266"/>
          </a:solidFill>
          <a:latin typeface="Arial" pitchFamily="34" charset="0"/>
        </a:defRPr>
      </a:lvl6pPr>
      <a:lvl7pPr marL="914400" algn="l" rtl="0" eaLnBrk="1" fontAlgn="base" hangingPunct="1">
        <a:spcBef>
          <a:spcPct val="0"/>
        </a:spcBef>
        <a:spcAft>
          <a:spcPct val="0"/>
        </a:spcAft>
        <a:defRPr sz="2800" b="1">
          <a:solidFill>
            <a:srgbClr val="004266"/>
          </a:solidFill>
          <a:latin typeface="Arial" pitchFamily="34" charset="0"/>
        </a:defRPr>
      </a:lvl7pPr>
      <a:lvl8pPr marL="1371600" algn="l" rtl="0" eaLnBrk="1" fontAlgn="base" hangingPunct="1">
        <a:spcBef>
          <a:spcPct val="0"/>
        </a:spcBef>
        <a:spcAft>
          <a:spcPct val="0"/>
        </a:spcAft>
        <a:defRPr sz="2800" b="1">
          <a:solidFill>
            <a:srgbClr val="004266"/>
          </a:solidFill>
          <a:latin typeface="Arial" pitchFamily="34" charset="0"/>
        </a:defRPr>
      </a:lvl8pPr>
      <a:lvl9pPr marL="1828800" algn="l" rtl="0" eaLnBrk="1" fontAlgn="base" hangingPunct="1">
        <a:spcBef>
          <a:spcPct val="0"/>
        </a:spcBef>
        <a:spcAft>
          <a:spcPct val="0"/>
        </a:spcAft>
        <a:defRPr sz="2800" b="1">
          <a:solidFill>
            <a:srgbClr val="004266"/>
          </a:solidFill>
          <a:latin typeface="Arial" pitchFamily="34" charset="0"/>
        </a:defRPr>
      </a:lvl9pPr>
    </p:titleStyle>
    <p:bodyStyle>
      <a:lvl1pPr marL="231775" indent="-231775" algn="l" rtl="0" eaLnBrk="1" fontAlgn="base" hangingPunct="1">
        <a:spcBef>
          <a:spcPct val="20000"/>
        </a:spcBef>
        <a:spcAft>
          <a:spcPct val="0"/>
        </a:spcAft>
        <a:buChar char="•"/>
        <a:defRPr sz="2000">
          <a:solidFill>
            <a:srgbClr val="004266"/>
          </a:solidFill>
          <a:latin typeface="+mn-lt"/>
          <a:ea typeface="+mn-ea"/>
          <a:cs typeface="+mn-cs"/>
        </a:defRPr>
      </a:lvl1pPr>
      <a:lvl2pPr marL="742950" indent="-396875" algn="l" rtl="0" eaLnBrk="1" fontAlgn="base" hangingPunct="1">
        <a:spcBef>
          <a:spcPct val="20000"/>
        </a:spcBef>
        <a:spcAft>
          <a:spcPct val="0"/>
        </a:spcAft>
        <a:buFont typeface="Arial" pitchFamily="34" charset="0"/>
        <a:buChar char="–"/>
        <a:defRPr sz="2000">
          <a:solidFill>
            <a:srgbClr val="004266"/>
          </a:solidFill>
          <a:latin typeface="+mn-lt"/>
        </a:defRPr>
      </a:lvl2pPr>
      <a:lvl3pPr marL="1143000" indent="-228600" algn="l" rtl="0" eaLnBrk="1" fontAlgn="base" hangingPunct="1">
        <a:spcBef>
          <a:spcPct val="20000"/>
        </a:spcBef>
        <a:spcAft>
          <a:spcPct val="0"/>
        </a:spcAft>
        <a:buFont typeface="Arial" pitchFamily="34" charset="0"/>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msc320.github.io/" TargetMode="External"/><Relationship Id="rId2" Type="http://schemas.openxmlformats.org/officeDocument/2006/relationships/hyperlink" Target="https://rebrand.ly/TUDataScienc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10.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10.wmf"/><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notesSlide" Target="../notesSlides/notesSlide7.xml"/><Relationship Id="rId7" Type="http://schemas.openxmlformats.org/officeDocument/2006/relationships/image" Target="../media/image11.w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0.wmf"/><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10.xml"/><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18.wmf"/><Relationship Id="rId4" Type="http://schemas.openxmlformats.org/officeDocument/2006/relationships/oleObject" Target="../embeddings/oleObject5.bin"/><Relationship Id="rId9" Type="http://schemas.openxmlformats.org/officeDocument/2006/relationships/image" Target="../media/image20.wmf"/></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11.xml"/><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21.wmf"/><Relationship Id="rId4" Type="http://schemas.openxmlformats.org/officeDocument/2006/relationships/oleObject" Target="../embeddings/oleObject8.bin"/><Relationship Id="rId9" Type="http://schemas.openxmlformats.org/officeDocument/2006/relationships/image" Target="../media/image23.w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4.wmf"/><Relationship Id="rId5" Type="http://schemas.openxmlformats.org/officeDocument/2006/relationships/oleObject" Target="../embeddings/oleObject11.bin"/><Relationship Id="rId4" Type="http://schemas.openxmlformats.org/officeDocument/2006/relationships/hyperlink" Target="http://www.benkuhn.net/squared" TargetMode="Externa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9.xml"/><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3.bin"/><Relationship Id="rId11" Type="http://schemas.openxmlformats.org/officeDocument/2006/relationships/image" Target="../media/image28.wmf"/><Relationship Id="rId5" Type="http://schemas.openxmlformats.org/officeDocument/2006/relationships/image" Target="../media/image25.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27.w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20.xml"/><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3.bin"/><Relationship Id="rId11" Type="http://schemas.openxmlformats.org/officeDocument/2006/relationships/image" Target="../media/image28.wmf"/><Relationship Id="rId5" Type="http://schemas.openxmlformats.org/officeDocument/2006/relationships/image" Target="../media/image25.wmf"/><Relationship Id="rId10" Type="http://schemas.openxmlformats.org/officeDocument/2006/relationships/oleObject" Target="../embeddings/oleObject15.bin"/><Relationship Id="rId4" Type="http://schemas.openxmlformats.org/officeDocument/2006/relationships/oleObject" Target="../embeddings/oleObject16.bin"/><Relationship Id="rId9" Type="http://schemas.openxmlformats.org/officeDocument/2006/relationships/image" Target="../media/image27.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faculty.marshall.usc.edu/gareth-james/IS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taff.pubhealth.ku.dk/~tag/Teaching/share/data/Bodyfat.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6572" y="1820356"/>
            <a:ext cx="7975763" cy="2086626"/>
          </a:xfrm>
        </p:spPr>
        <p:txBody>
          <a:bodyPr/>
          <a:lstStyle/>
          <a:p>
            <a:r>
              <a:rPr lang="en-US" sz="4400" dirty="0"/>
              <a:t>Missing Data</a:t>
            </a:r>
          </a:p>
        </p:txBody>
      </p:sp>
      <p:sp>
        <p:nvSpPr>
          <p:cNvPr id="3" name="Subtitle 2"/>
          <p:cNvSpPr>
            <a:spLocks noGrp="1"/>
          </p:cNvSpPr>
          <p:nvPr>
            <p:ph type="subTitle" idx="1"/>
          </p:nvPr>
        </p:nvSpPr>
        <p:spPr>
          <a:xfrm>
            <a:off x="326572" y="4383611"/>
            <a:ext cx="6409765" cy="578354"/>
          </a:xfrm>
        </p:spPr>
        <p:txBody>
          <a:bodyPr numCol="1"/>
          <a:lstStyle/>
          <a:p>
            <a:r>
              <a:rPr lang="en-US" sz="2000" dirty="0"/>
              <a:t>Nicholas Mattei, </a:t>
            </a:r>
            <a:r>
              <a:rPr lang="en-US" sz="2000" i="1" dirty="0">
                <a:solidFill>
                  <a:srgbClr val="215C4E"/>
                </a:solidFill>
              </a:rPr>
              <a:t>Tulane University</a:t>
            </a:r>
          </a:p>
          <a:p>
            <a:r>
              <a:rPr lang="en-US" sz="2000" i="1" dirty="0">
                <a:solidFill>
                  <a:srgbClr val="215C4E"/>
                </a:solidFill>
              </a:rPr>
              <a:t>CMPS3660 – Introduction to Data Science – Fall 2019</a:t>
            </a:r>
          </a:p>
          <a:p>
            <a:r>
              <a:rPr lang="en-US" sz="2000" dirty="0">
                <a:hlinkClick r:id="rId2"/>
              </a:rPr>
              <a:t>https://rebrand.ly/TUDataScience</a:t>
            </a:r>
            <a:endParaRPr lang="en-US" sz="2000" i="1" dirty="0">
              <a:solidFill>
                <a:srgbClr val="215C4E"/>
              </a:solidFill>
            </a:endParaRPr>
          </a:p>
        </p:txBody>
      </p:sp>
      <p:sp>
        <p:nvSpPr>
          <p:cNvPr id="5" name="TextBox 4">
            <a:extLst>
              <a:ext uri="{FF2B5EF4-FFF2-40B4-BE49-F238E27FC236}">
                <a16:creationId xmlns:a16="http://schemas.microsoft.com/office/drawing/2014/main" id="{6DB93409-D77B-2042-AB6C-576FE84A5D8B}"/>
              </a:ext>
            </a:extLst>
          </p:cNvPr>
          <p:cNvSpPr txBox="1"/>
          <p:nvPr/>
        </p:nvSpPr>
        <p:spPr>
          <a:xfrm>
            <a:off x="116023" y="6079579"/>
            <a:ext cx="6620314" cy="646331"/>
          </a:xfrm>
          <a:prstGeom prst="rect">
            <a:avLst/>
          </a:prstGeom>
          <a:noFill/>
        </p:spPr>
        <p:txBody>
          <a:bodyPr wrap="square" rtlCol="0">
            <a:spAutoFit/>
          </a:bodyPr>
          <a:lstStyle/>
          <a:p>
            <a:r>
              <a:rPr lang="en-US" sz="1200" b="1" u="sng" dirty="0">
                <a:solidFill>
                  <a:schemeClr val="tx2"/>
                </a:solidFill>
              </a:rPr>
              <a:t>Many Thanks</a:t>
            </a:r>
          </a:p>
          <a:p>
            <a:r>
              <a:rPr lang="en-US" sz="1200" dirty="0">
                <a:solidFill>
                  <a:schemeClr val="tx2"/>
                </a:solidFill>
              </a:rPr>
              <a:t>Slides based off Introduction to Data Science from John P. Dickerson - </a:t>
            </a:r>
            <a:r>
              <a:rPr lang="en-US" sz="1200" dirty="0">
                <a:hlinkClick r:id="rId3"/>
              </a:rPr>
              <a:t>https://cmsc320.github.io/</a:t>
            </a:r>
            <a:endParaRPr lang="en-US" sz="1200" dirty="0"/>
          </a:p>
        </p:txBody>
      </p:sp>
    </p:spTree>
    <p:extLst>
      <p:ext uri="{BB962C8B-B14F-4D97-AF65-F5344CB8AC3E}">
        <p14:creationId xmlns:p14="http://schemas.microsoft.com/office/powerpoint/2010/main" val="822567872"/>
      </p:ext>
    </p:extLst>
  </p:cSld>
  <p:clrMapOvr>
    <a:masterClrMapping/>
  </p:clrMapOvr>
  <mc:AlternateContent xmlns:mc="http://schemas.openxmlformats.org/markup-compatibility/2006" xmlns:p14="http://schemas.microsoft.com/office/powerpoint/2010/main">
    <mc:Choice Requires="p14">
      <p:transition spd="slow" p14:dur="2000" advTm="12136"/>
    </mc:Choice>
    <mc:Fallback xmlns="">
      <p:transition spd="slow" advTm="1213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425951" y="4219575"/>
            <a:ext cx="3306271" cy="644222"/>
            <a:chOff x="2901950" y="4219575"/>
            <a:chExt cx="3306271" cy="644222"/>
          </a:xfrm>
        </p:grpSpPr>
        <p:sp>
          <p:nvSpPr>
            <p:cNvPr id="59394" name="Rectangle 2"/>
            <p:cNvSpPr>
              <a:spLocks noChangeArrowheads="1"/>
            </p:cNvSpPr>
            <p:nvPr/>
          </p:nvSpPr>
          <p:spPr bwMode="auto">
            <a:xfrm>
              <a:off x="2901950" y="4219575"/>
              <a:ext cx="432812"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i="1" dirty="0">
                  <a:solidFill>
                    <a:sysClr val="windowText" lastClr="000000"/>
                  </a:solidFill>
                </a:rPr>
                <a:t>Y</a:t>
              </a:r>
            </a:p>
          </p:txBody>
        </p:sp>
        <p:sp>
          <p:nvSpPr>
            <p:cNvPr id="59395" name="Rectangle 3"/>
            <p:cNvSpPr>
              <a:spLocks noChangeArrowheads="1"/>
            </p:cNvSpPr>
            <p:nvPr/>
          </p:nvSpPr>
          <p:spPr bwMode="auto">
            <a:xfrm>
              <a:off x="4894263" y="4219575"/>
              <a:ext cx="479299"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i="1">
                  <a:solidFill>
                    <a:sysClr val="windowText" lastClr="000000"/>
                  </a:solidFill>
                </a:rPr>
                <a:t>X</a:t>
              </a:r>
            </a:p>
          </p:txBody>
        </p:sp>
        <p:sp>
          <p:nvSpPr>
            <p:cNvPr id="59396" name="Rectangle 4"/>
            <p:cNvSpPr>
              <a:spLocks noChangeArrowheads="1"/>
            </p:cNvSpPr>
            <p:nvPr/>
          </p:nvSpPr>
          <p:spPr bwMode="auto">
            <a:xfrm>
              <a:off x="3140075" y="4435475"/>
              <a:ext cx="277321"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200" b="1" i="1" dirty="0" err="1">
                  <a:solidFill>
                    <a:sysClr val="windowText" lastClr="000000"/>
                  </a:solidFill>
                </a:rPr>
                <a:t>i</a:t>
              </a:r>
              <a:endParaRPr lang="en-US" altLang="x-none" sz="2200" b="1" i="1" dirty="0">
                <a:solidFill>
                  <a:sysClr val="windowText" lastClr="000000"/>
                </a:solidFill>
              </a:endParaRPr>
            </a:p>
          </p:txBody>
        </p:sp>
        <p:sp>
          <p:nvSpPr>
            <p:cNvPr id="59397" name="Rectangle 5"/>
            <p:cNvSpPr>
              <a:spLocks noChangeArrowheads="1"/>
            </p:cNvSpPr>
            <p:nvPr/>
          </p:nvSpPr>
          <p:spPr bwMode="auto">
            <a:xfrm>
              <a:off x="5197475" y="4435475"/>
              <a:ext cx="277321"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200" b="1" i="1">
                  <a:solidFill>
                    <a:sysClr val="windowText" lastClr="000000"/>
                  </a:solidFill>
                </a:rPr>
                <a:t>i</a:t>
              </a:r>
            </a:p>
          </p:txBody>
        </p:sp>
        <p:sp>
          <p:nvSpPr>
            <p:cNvPr id="59398" name="Rectangle 6"/>
            <p:cNvSpPr>
              <a:spLocks noChangeArrowheads="1"/>
            </p:cNvSpPr>
            <p:nvPr/>
          </p:nvSpPr>
          <p:spPr bwMode="auto">
            <a:xfrm>
              <a:off x="5930900" y="4435475"/>
              <a:ext cx="277321"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200" b="1" i="1">
                  <a:solidFill>
                    <a:sysClr val="windowText" lastClr="000000"/>
                  </a:solidFill>
                </a:rPr>
                <a:t>i</a:t>
              </a:r>
            </a:p>
          </p:txBody>
        </p:sp>
        <p:sp>
          <p:nvSpPr>
            <p:cNvPr id="59399" name="Rectangle 7"/>
            <p:cNvSpPr>
              <a:spLocks noChangeArrowheads="1"/>
            </p:cNvSpPr>
            <p:nvPr/>
          </p:nvSpPr>
          <p:spPr bwMode="auto">
            <a:xfrm>
              <a:off x="3376613" y="4219575"/>
              <a:ext cx="40876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a:solidFill>
                    <a:sysClr val="windowText" lastClr="000000"/>
                  </a:solidFill>
                  <a:latin typeface="Symbol" charset="2"/>
                </a:rPr>
                <a:t></a:t>
              </a:r>
            </a:p>
          </p:txBody>
        </p:sp>
        <p:sp>
          <p:nvSpPr>
            <p:cNvPr id="59400" name="Rectangle 8"/>
            <p:cNvSpPr>
              <a:spLocks noChangeArrowheads="1"/>
            </p:cNvSpPr>
            <p:nvPr/>
          </p:nvSpPr>
          <p:spPr bwMode="auto">
            <a:xfrm>
              <a:off x="4219575" y="4219575"/>
              <a:ext cx="40876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a:solidFill>
                    <a:sysClr val="windowText" lastClr="000000"/>
                  </a:solidFill>
                  <a:latin typeface="Symbol" charset="2"/>
                </a:rPr>
                <a:t></a:t>
              </a:r>
            </a:p>
          </p:txBody>
        </p:sp>
        <p:sp>
          <p:nvSpPr>
            <p:cNvPr id="59401" name="Rectangle 9"/>
            <p:cNvSpPr>
              <a:spLocks noChangeArrowheads="1"/>
            </p:cNvSpPr>
            <p:nvPr/>
          </p:nvSpPr>
          <p:spPr bwMode="auto">
            <a:xfrm>
              <a:off x="5413375" y="4219575"/>
              <a:ext cx="40876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a:solidFill>
                    <a:sysClr val="windowText" lastClr="000000"/>
                  </a:solidFill>
                  <a:latin typeface="Symbol" charset="2"/>
                </a:rPr>
                <a:t></a:t>
              </a:r>
            </a:p>
          </p:txBody>
        </p:sp>
        <p:sp>
          <p:nvSpPr>
            <p:cNvPr id="59402" name="Rectangle 10"/>
            <p:cNvSpPr>
              <a:spLocks noChangeArrowheads="1"/>
            </p:cNvSpPr>
            <p:nvPr/>
          </p:nvSpPr>
          <p:spPr bwMode="auto">
            <a:xfrm>
              <a:off x="3694113" y="4219575"/>
              <a:ext cx="40876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dirty="0">
                  <a:solidFill>
                    <a:sysClr val="windowText" lastClr="000000"/>
                  </a:solidFill>
                  <a:latin typeface="Symbol" charset="2"/>
                </a:rPr>
                <a:t></a:t>
              </a:r>
            </a:p>
          </p:txBody>
        </p:sp>
        <p:sp>
          <p:nvSpPr>
            <p:cNvPr id="59403" name="Rectangle 11"/>
            <p:cNvSpPr>
              <a:spLocks noChangeArrowheads="1"/>
            </p:cNvSpPr>
            <p:nvPr/>
          </p:nvSpPr>
          <p:spPr bwMode="auto">
            <a:xfrm>
              <a:off x="4518025" y="4219575"/>
              <a:ext cx="40876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a:solidFill>
                    <a:sysClr val="windowText" lastClr="000000"/>
                  </a:solidFill>
                  <a:latin typeface="Symbol" charset="2"/>
                </a:rPr>
                <a:t></a:t>
              </a:r>
            </a:p>
          </p:txBody>
        </p:sp>
        <p:sp>
          <p:nvSpPr>
            <p:cNvPr id="59404" name="Rectangle 12"/>
            <p:cNvSpPr>
              <a:spLocks noChangeArrowheads="1"/>
            </p:cNvSpPr>
            <p:nvPr/>
          </p:nvSpPr>
          <p:spPr bwMode="auto">
            <a:xfrm>
              <a:off x="5729288" y="4219575"/>
              <a:ext cx="362280"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a:solidFill>
                    <a:sysClr val="windowText" lastClr="000000"/>
                  </a:solidFill>
                  <a:latin typeface="Symbol" charset="2"/>
                </a:rPr>
                <a:t></a:t>
              </a:r>
            </a:p>
          </p:txBody>
        </p:sp>
        <p:sp>
          <p:nvSpPr>
            <p:cNvPr id="59405" name="Rectangle 13"/>
            <p:cNvSpPr>
              <a:spLocks noChangeArrowheads="1"/>
            </p:cNvSpPr>
            <p:nvPr/>
          </p:nvSpPr>
          <p:spPr bwMode="auto">
            <a:xfrm>
              <a:off x="3932238" y="4435475"/>
              <a:ext cx="323808"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200" b="1">
                  <a:solidFill>
                    <a:sysClr val="windowText" lastClr="000000"/>
                  </a:solidFill>
                </a:rPr>
                <a:t>0</a:t>
              </a:r>
            </a:p>
          </p:txBody>
        </p:sp>
        <p:sp>
          <p:nvSpPr>
            <p:cNvPr id="59406" name="Rectangle 14"/>
            <p:cNvSpPr>
              <a:spLocks noChangeArrowheads="1"/>
            </p:cNvSpPr>
            <p:nvPr/>
          </p:nvSpPr>
          <p:spPr bwMode="auto">
            <a:xfrm>
              <a:off x="4738688" y="4435475"/>
              <a:ext cx="323808"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200" b="1">
                  <a:solidFill>
                    <a:sysClr val="windowText" lastClr="000000"/>
                  </a:solidFill>
                </a:rPr>
                <a:t>1</a:t>
              </a:r>
            </a:p>
          </p:txBody>
        </p:sp>
      </p:grpSp>
      <p:sp>
        <p:nvSpPr>
          <p:cNvPr id="59407" name="Rectangle 15"/>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x-none" dirty="0"/>
              <a:t>Linear Regression</a:t>
            </a:r>
          </a:p>
        </p:txBody>
      </p:sp>
      <p:sp>
        <p:nvSpPr>
          <p:cNvPr id="59408" name="Rectangle 16"/>
          <p:cNvSpPr>
            <a:spLocks noGrp="1" noChangeArrowheads="1"/>
          </p:cNvSpPr>
          <p:nvPr>
            <p:ph type="body" idx="1"/>
          </p:nvPr>
        </p:nvSpPr>
        <p:spPr>
          <a:xfrm>
            <a:off x="2278064" y="1819276"/>
            <a:ext cx="7856537" cy="4213225"/>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r>
              <a:rPr lang="en-US" altLang="x-none" dirty="0"/>
              <a:t>Assumption: relationship between variables is </a:t>
            </a:r>
            <a:r>
              <a:rPr lang="en-US" altLang="x-none" b="1" dirty="0">
                <a:solidFill>
                  <a:srgbClr val="215C4E"/>
                </a:solidFill>
              </a:rPr>
              <a:t>linear:</a:t>
            </a:r>
          </a:p>
          <a:p>
            <a:pPr lvl="1"/>
            <a:r>
              <a:rPr lang="en-US" altLang="x-none" b="0" dirty="0"/>
              <a:t>(We’ll relax linearity, study in more depth later.)</a:t>
            </a:r>
          </a:p>
        </p:txBody>
      </p:sp>
      <p:grpSp>
        <p:nvGrpSpPr>
          <p:cNvPr id="4" name="Group 3"/>
          <p:cNvGrpSpPr/>
          <p:nvPr/>
        </p:nvGrpSpPr>
        <p:grpSpPr>
          <a:xfrm>
            <a:off x="2005277" y="4705351"/>
            <a:ext cx="2824942" cy="1558127"/>
            <a:chOff x="915988" y="4705350"/>
            <a:chExt cx="2208212" cy="1558127"/>
          </a:xfrm>
        </p:grpSpPr>
        <p:sp>
          <p:nvSpPr>
            <p:cNvPr id="59409" name="Rectangle 17"/>
            <p:cNvSpPr>
              <a:spLocks noChangeArrowheads="1"/>
            </p:cNvSpPr>
            <p:nvPr/>
          </p:nvSpPr>
          <p:spPr bwMode="auto">
            <a:xfrm>
              <a:off x="915988" y="5065713"/>
              <a:ext cx="2208212" cy="119776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lvl1pPr>
                <a:defRPr sz="2400">
                  <a:solidFill>
                    <a:schemeClr val="tx1"/>
                  </a:solidFill>
                  <a:latin typeface="Times New Roman" charset="0"/>
                </a:defRPr>
              </a:lvl1pPr>
              <a:lvl2pPr marL="749300">
                <a:defRPr sz="2400">
                  <a:solidFill>
                    <a:schemeClr val="tx1"/>
                  </a:solidFill>
                  <a:latin typeface="Times New Roman" charset="0"/>
                </a:defRPr>
              </a:lvl2pPr>
              <a:lvl3pPr>
                <a:defRPr sz="2400">
                  <a:solidFill>
                    <a:schemeClr val="tx1"/>
                  </a:solidFill>
                  <a:latin typeface="Times New Roman" charset="0"/>
                </a:defRPr>
              </a:lvl3pPr>
              <a:lvl4pPr>
                <a:defRPr sz="2400">
                  <a:solidFill>
                    <a:schemeClr val="tx1"/>
                  </a:solidFill>
                  <a:latin typeface="Times New Roman" charset="0"/>
                </a:defRPr>
              </a:lvl4pPr>
              <a:lvl5pPr>
                <a:defRPr sz="2400">
                  <a:solidFill>
                    <a:schemeClr val="tx1"/>
                  </a:solidFill>
                  <a:latin typeface="Times New Roman" charset="0"/>
                </a:defRPr>
              </a:lvl5pPr>
              <a:lvl6pPr eaLnBrk="0" fontAlgn="base" hangingPunct="0">
                <a:spcBef>
                  <a:spcPct val="0"/>
                </a:spcBef>
                <a:spcAft>
                  <a:spcPct val="0"/>
                </a:spcAft>
                <a:defRPr sz="2400">
                  <a:solidFill>
                    <a:schemeClr val="tx1"/>
                  </a:solidFill>
                  <a:latin typeface="Times New Roman" charset="0"/>
                </a:defRPr>
              </a:lvl6pPr>
              <a:lvl7pPr eaLnBrk="0" fontAlgn="base" hangingPunct="0">
                <a:spcBef>
                  <a:spcPct val="0"/>
                </a:spcBef>
                <a:spcAft>
                  <a:spcPct val="0"/>
                </a:spcAft>
                <a:defRPr sz="2400">
                  <a:solidFill>
                    <a:schemeClr val="tx1"/>
                  </a:solidFill>
                  <a:latin typeface="Times New Roman" charset="0"/>
                </a:defRPr>
              </a:lvl7pPr>
              <a:lvl8pPr eaLnBrk="0" fontAlgn="base" hangingPunct="0">
                <a:spcBef>
                  <a:spcPct val="0"/>
                </a:spcBef>
                <a:spcAft>
                  <a:spcPct val="0"/>
                </a:spcAft>
                <a:defRPr sz="2400">
                  <a:solidFill>
                    <a:schemeClr val="tx1"/>
                  </a:solidFill>
                  <a:latin typeface="Times New Roman" charset="0"/>
                </a:defRPr>
              </a:lvl8pPr>
              <a:lvl9pPr eaLnBrk="0" fontAlgn="base" hangingPunct="0">
                <a:spcBef>
                  <a:spcPct val="0"/>
                </a:spcBef>
                <a:spcAft>
                  <a:spcPct val="0"/>
                </a:spcAft>
                <a:defRPr sz="2400">
                  <a:solidFill>
                    <a:schemeClr val="tx1"/>
                  </a:solidFill>
                  <a:latin typeface="Times New Roman" charset="0"/>
                </a:defRPr>
              </a:lvl9pPr>
            </a:lstStyle>
            <a:p>
              <a:pPr>
                <a:spcBef>
                  <a:spcPct val="50000"/>
                </a:spcBef>
              </a:pPr>
              <a:r>
                <a:rPr lang="en-US" altLang="x-none" b="1" dirty="0">
                  <a:solidFill>
                    <a:sysClr val="windowText" lastClr="000000"/>
                  </a:solidFill>
                  <a:latin typeface="Arial" charset="0"/>
                </a:rPr>
                <a:t>Dependent Variable</a:t>
              </a:r>
              <a:br>
                <a:rPr lang="en-US" altLang="x-none" b="1" dirty="0">
                  <a:solidFill>
                    <a:sysClr val="windowText" lastClr="000000"/>
                  </a:solidFill>
                  <a:latin typeface="Arial" charset="0"/>
                </a:rPr>
              </a:br>
              <a:r>
                <a:rPr lang="en-US" altLang="x-none" b="1" dirty="0">
                  <a:solidFill>
                    <a:sysClr val="windowText" lastClr="000000"/>
                  </a:solidFill>
                  <a:latin typeface="Arial" charset="0"/>
                </a:rPr>
                <a:t>(e.g., </a:t>
              </a:r>
              <a:r>
                <a:rPr lang="en-US" altLang="x-none" b="1" dirty="0">
                  <a:solidFill>
                    <a:schemeClr val="tx2"/>
                  </a:solidFill>
                  <a:latin typeface="Arial" charset="0"/>
                </a:rPr>
                <a:t>????????</a:t>
              </a:r>
              <a:r>
                <a:rPr lang="en-US" altLang="x-none" b="1" dirty="0">
                  <a:latin typeface="Arial" charset="0"/>
                </a:rPr>
                <a:t>)</a:t>
              </a:r>
            </a:p>
          </p:txBody>
        </p:sp>
        <p:sp>
          <p:nvSpPr>
            <p:cNvPr id="59414" name="Line 22"/>
            <p:cNvSpPr>
              <a:spLocks noChangeShapeType="1"/>
            </p:cNvSpPr>
            <p:nvPr/>
          </p:nvSpPr>
          <p:spPr bwMode="auto">
            <a:xfrm flipV="1">
              <a:off x="2520950" y="4705350"/>
              <a:ext cx="444500" cy="3937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lstStyle/>
            <a:p>
              <a:endParaRPr lang="en-US"/>
            </a:p>
          </p:txBody>
        </p:sp>
      </p:grpSp>
      <p:grpSp>
        <p:nvGrpSpPr>
          <p:cNvPr id="8" name="Group 7"/>
          <p:cNvGrpSpPr/>
          <p:nvPr/>
        </p:nvGrpSpPr>
        <p:grpSpPr>
          <a:xfrm>
            <a:off x="6705600" y="4781550"/>
            <a:ext cx="3733800" cy="1152282"/>
            <a:chOff x="5181600" y="4781550"/>
            <a:chExt cx="3733800" cy="1152282"/>
          </a:xfrm>
        </p:grpSpPr>
        <p:sp>
          <p:nvSpPr>
            <p:cNvPr id="59410" name="Rectangle 18"/>
            <p:cNvSpPr>
              <a:spLocks noChangeArrowheads="1"/>
            </p:cNvSpPr>
            <p:nvPr/>
          </p:nvSpPr>
          <p:spPr bwMode="auto">
            <a:xfrm>
              <a:off x="5181600" y="5105400"/>
              <a:ext cx="3733800" cy="8284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dirty="0">
                  <a:solidFill>
                    <a:sysClr val="windowText" lastClr="000000"/>
                  </a:solidFill>
                </a:rPr>
                <a:t>Independent Variable(s) </a:t>
              </a:r>
              <a:br>
                <a:rPr lang="en-US" altLang="x-none" sz="2400" b="1" dirty="0">
                  <a:solidFill>
                    <a:sysClr val="windowText" lastClr="000000"/>
                  </a:solidFill>
                </a:rPr>
              </a:br>
              <a:r>
                <a:rPr lang="en-US" altLang="x-none" sz="2400" b="1" dirty="0">
                  <a:solidFill>
                    <a:sysClr val="windowText" lastClr="000000"/>
                  </a:solidFill>
                </a:rPr>
                <a:t>(e.g., </a:t>
              </a:r>
              <a:r>
                <a:rPr lang="en-US" altLang="x-none" sz="2400" b="1" dirty="0">
                  <a:solidFill>
                    <a:schemeClr val="tx2"/>
                  </a:solidFill>
                </a:rPr>
                <a:t>?????????</a:t>
              </a:r>
              <a:r>
                <a:rPr lang="en-US" altLang="x-none" sz="2400" b="1" dirty="0">
                  <a:solidFill>
                    <a:sysClr val="windowText" lastClr="000000"/>
                  </a:solidFill>
                </a:rPr>
                <a:t>)</a:t>
              </a:r>
            </a:p>
          </p:txBody>
        </p:sp>
        <p:sp>
          <p:nvSpPr>
            <p:cNvPr id="59415" name="Line 23"/>
            <p:cNvSpPr>
              <a:spLocks noChangeShapeType="1"/>
            </p:cNvSpPr>
            <p:nvPr/>
          </p:nvSpPr>
          <p:spPr bwMode="auto">
            <a:xfrm flipH="1" flipV="1">
              <a:off x="5327650" y="4781550"/>
              <a:ext cx="317500" cy="3937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lstStyle/>
            <a:p>
              <a:endParaRPr lang="en-US"/>
            </a:p>
          </p:txBody>
        </p:sp>
      </p:grpSp>
      <p:grpSp>
        <p:nvGrpSpPr>
          <p:cNvPr id="5" name="Group 4"/>
          <p:cNvGrpSpPr/>
          <p:nvPr/>
        </p:nvGrpSpPr>
        <p:grpSpPr>
          <a:xfrm>
            <a:off x="3125789" y="3094038"/>
            <a:ext cx="2206625" cy="1154112"/>
            <a:chOff x="1601788" y="3094038"/>
            <a:chExt cx="2206625" cy="1154112"/>
          </a:xfrm>
        </p:grpSpPr>
        <p:sp>
          <p:nvSpPr>
            <p:cNvPr id="59412" name="Rectangle 20"/>
            <p:cNvSpPr>
              <a:spLocks noChangeArrowheads="1"/>
            </p:cNvSpPr>
            <p:nvPr/>
          </p:nvSpPr>
          <p:spPr bwMode="auto">
            <a:xfrm>
              <a:off x="1601788" y="3094038"/>
              <a:ext cx="2206625" cy="8284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400" b="1" dirty="0">
                  <a:solidFill>
                    <a:sysClr val="windowText" lastClr="000000"/>
                  </a:solidFill>
                </a:rPr>
                <a:t>Population </a:t>
              </a:r>
              <a:br>
                <a:rPr lang="en-US" altLang="x-none" sz="2400" b="1" dirty="0">
                  <a:solidFill>
                    <a:sysClr val="windowText" lastClr="000000"/>
                  </a:solidFill>
                </a:rPr>
              </a:br>
              <a:r>
                <a:rPr lang="en-US" altLang="x-none" sz="2400" b="1" dirty="0">
                  <a:solidFill>
                    <a:sysClr val="windowText" lastClr="000000"/>
                  </a:solidFill>
                </a:rPr>
                <a:t>Y-Intercept</a:t>
              </a:r>
            </a:p>
          </p:txBody>
        </p:sp>
        <p:sp>
          <p:nvSpPr>
            <p:cNvPr id="59416" name="Line 24"/>
            <p:cNvSpPr>
              <a:spLocks noChangeShapeType="1"/>
            </p:cNvSpPr>
            <p:nvPr/>
          </p:nvSpPr>
          <p:spPr bwMode="auto">
            <a:xfrm>
              <a:off x="3511550" y="3879850"/>
              <a:ext cx="292100" cy="3683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lstStyle/>
            <a:p>
              <a:endParaRPr lang="en-US"/>
            </a:p>
          </p:txBody>
        </p:sp>
      </p:grpSp>
      <p:grpSp>
        <p:nvGrpSpPr>
          <p:cNvPr id="6" name="Group 5"/>
          <p:cNvGrpSpPr/>
          <p:nvPr/>
        </p:nvGrpSpPr>
        <p:grpSpPr>
          <a:xfrm>
            <a:off x="5897563" y="3094038"/>
            <a:ext cx="1797050" cy="1154112"/>
            <a:chOff x="4373563" y="3094038"/>
            <a:chExt cx="1797050" cy="1154112"/>
          </a:xfrm>
        </p:grpSpPr>
        <p:sp>
          <p:nvSpPr>
            <p:cNvPr id="59411" name="Rectangle 19"/>
            <p:cNvSpPr>
              <a:spLocks noChangeArrowheads="1"/>
            </p:cNvSpPr>
            <p:nvPr/>
          </p:nvSpPr>
          <p:spPr bwMode="auto">
            <a:xfrm>
              <a:off x="4373563" y="3094038"/>
              <a:ext cx="1797050" cy="8284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a:solidFill>
                    <a:sysClr val="windowText" lastClr="000000"/>
                  </a:solidFill>
                </a:rPr>
                <a:t>Population Slope</a:t>
              </a:r>
            </a:p>
          </p:txBody>
        </p:sp>
        <p:sp>
          <p:nvSpPr>
            <p:cNvPr id="59417" name="Line 25"/>
            <p:cNvSpPr>
              <a:spLocks noChangeShapeType="1"/>
            </p:cNvSpPr>
            <p:nvPr/>
          </p:nvSpPr>
          <p:spPr bwMode="auto">
            <a:xfrm flipH="1">
              <a:off x="4794250" y="3879850"/>
              <a:ext cx="88900" cy="3683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lstStyle/>
            <a:p>
              <a:endParaRPr lang="en-US"/>
            </a:p>
          </p:txBody>
        </p:sp>
      </p:grpSp>
      <p:grpSp>
        <p:nvGrpSpPr>
          <p:cNvPr id="7" name="Group 6"/>
          <p:cNvGrpSpPr/>
          <p:nvPr/>
        </p:nvGrpSpPr>
        <p:grpSpPr>
          <a:xfrm>
            <a:off x="7537450" y="3094038"/>
            <a:ext cx="2057400" cy="1230312"/>
            <a:chOff x="6013450" y="3094038"/>
            <a:chExt cx="2057400" cy="1230312"/>
          </a:xfrm>
        </p:grpSpPr>
        <p:sp>
          <p:nvSpPr>
            <p:cNvPr id="59413" name="Rectangle 21"/>
            <p:cNvSpPr>
              <a:spLocks noChangeArrowheads="1"/>
            </p:cNvSpPr>
            <p:nvPr/>
          </p:nvSpPr>
          <p:spPr bwMode="auto">
            <a:xfrm>
              <a:off x="6478588" y="3094038"/>
              <a:ext cx="1592262" cy="8284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dirty="0">
                  <a:solidFill>
                    <a:sysClr val="windowText" lastClr="000000"/>
                  </a:solidFill>
                </a:rPr>
                <a:t>Random Error</a:t>
              </a:r>
            </a:p>
          </p:txBody>
        </p:sp>
        <p:sp>
          <p:nvSpPr>
            <p:cNvPr id="59418" name="Line 26"/>
            <p:cNvSpPr>
              <a:spLocks noChangeShapeType="1"/>
            </p:cNvSpPr>
            <p:nvPr/>
          </p:nvSpPr>
          <p:spPr bwMode="auto">
            <a:xfrm flipH="1">
              <a:off x="6013450" y="3879850"/>
              <a:ext cx="546100" cy="4445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lstStyle/>
            <a:p>
              <a:endParaRPr lang="en-US"/>
            </a:p>
          </p:txBody>
        </p:sp>
      </p:grpSp>
      <p:sp>
        <p:nvSpPr>
          <p:cNvPr id="29" name="TextBox 28"/>
          <p:cNvSpPr txBox="1"/>
          <p:nvPr/>
        </p:nvSpPr>
        <p:spPr>
          <a:xfrm>
            <a:off x="1524001" y="6519447"/>
            <a:ext cx="934191"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425756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0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40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8"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2"/>
          </p:nvPr>
        </p:nvSpPr>
        <p:spPr/>
        <p:txBody>
          <a:bodyPr/>
          <a:lstStyle/>
          <a:p>
            <a:fld id="{B5EE13DA-A9B8-E94D-8D1D-77A6558AC232}" type="slidenum">
              <a:rPr lang="en-US" altLang="x-none"/>
              <a:pPr/>
              <a:t>11</a:t>
            </a:fld>
            <a:endParaRPr lang="en-US" altLang="x-none"/>
          </a:p>
        </p:txBody>
      </p:sp>
      <p:sp>
        <p:nvSpPr>
          <p:cNvPr id="63490" name="Freeform 2"/>
          <p:cNvSpPr>
            <a:spLocks/>
          </p:cNvSpPr>
          <p:nvPr/>
        </p:nvSpPr>
        <p:spPr bwMode="auto">
          <a:xfrm>
            <a:off x="2287588" y="2755075"/>
            <a:ext cx="3810000" cy="3417888"/>
          </a:xfrm>
          <a:custGeom>
            <a:avLst/>
            <a:gdLst>
              <a:gd name="T0" fmla="*/ 597 w 2400"/>
              <a:gd name="T1" fmla="*/ 117 h 2153"/>
              <a:gd name="T2" fmla="*/ 440 w 2400"/>
              <a:gd name="T3" fmla="*/ 184 h 2153"/>
              <a:gd name="T4" fmla="*/ 299 w 2400"/>
              <a:gd name="T5" fmla="*/ 269 h 2153"/>
              <a:gd name="T6" fmla="*/ 183 w 2400"/>
              <a:gd name="T7" fmla="*/ 372 h 2153"/>
              <a:gd name="T8" fmla="*/ 91 w 2400"/>
              <a:gd name="T9" fmla="*/ 490 h 2153"/>
              <a:gd name="T10" fmla="*/ 29 w 2400"/>
              <a:gd name="T11" fmla="*/ 619 h 2153"/>
              <a:gd name="T12" fmla="*/ 0 w 2400"/>
              <a:gd name="T13" fmla="*/ 752 h 2153"/>
              <a:gd name="T14" fmla="*/ 4 w 2400"/>
              <a:gd name="T15" fmla="*/ 885 h 2153"/>
              <a:gd name="T16" fmla="*/ 44 w 2400"/>
              <a:gd name="T17" fmla="*/ 1018 h 2153"/>
              <a:gd name="T18" fmla="*/ 103 w 2400"/>
              <a:gd name="T19" fmla="*/ 1168 h 2153"/>
              <a:gd name="T20" fmla="*/ 163 w 2400"/>
              <a:gd name="T21" fmla="*/ 1311 h 2153"/>
              <a:gd name="T22" fmla="*/ 217 w 2400"/>
              <a:gd name="T23" fmla="*/ 1444 h 2153"/>
              <a:gd name="T24" fmla="*/ 260 w 2400"/>
              <a:gd name="T25" fmla="*/ 1564 h 2153"/>
              <a:gd name="T26" fmla="*/ 295 w 2400"/>
              <a:gd name="T27" fmla="*/ 1659 h 2153"/>
              <a:gd name="T28" fmla="*/ 317 w 2400"/>
              <a:gd name="T29" fmla="*/ 1732 h 2153"/>
              <a:gd name="T30" fmla="*/ 329 w 2400"/>
              <a:gd name="T31" fmla="*/ 1778 h 2153"/>
              <a:gd name="T32" fmla="*/ 328 w 2400"/>
              <a:gd name="T33" fmla="*/ 1796 h 2153"/>
              <a:gd name="T34" fmla="*/ 383 w 2400"/>
              <a:gd name="T35" fmla="*/ 1890 h 2153"/>
              <a:gd name="T36" fmla="*/ 467 w 2400"/>
              <a:gd name="T37" fmla="*/ 1971 h 2153"/>
              <a:gd name="T38" fmla="*/ 581 w 2400"/>
              <a:gd name="T39" fmla="*/ 2045 h 2153"/>
              <a:gd name="T40" fmla="*/ 710 w 2400"/>
              <a:gd name="T41" fmla="*/ 2096 h 2153"/>
              <a:gd name="T42" fmla="*/ 860 w 2400"/>
              <a:gd name="T43" fmla="*/ 2135 h 2153"/>
              <a:gd name="T44" fmla="*/ 1022 w 2400"/>
              <a:gd name="T45" fmla="*/ 2152 h 2153"/>
              <a:gd name="T46" fmla="*/ 1191 w 2400"/>
              <a:gd name="T47" fmla="*/ 2149 h 2153"/>
              <a:gd name="T48" fmla="*/ 1358 w 2400"/>
              <a:gd name="T49" fmla="*/ 2127 h 2153"/>
              <a:gd name="T50" fmla="*/ 1527 w 2400"/>
              <a:gd name="T51" fmla="*/ 2084 h 2153"/>
              <a:gd name="T52" fmla="*/ 1693 w 2400"/>
              <a:gd name="T53" fmla="*/ 2026 h 2153"/>
              <a:gd name="T54" fmla="*/ 1848 w 2400"/>
              <a:gd name="T55" fmla="*/ 1960 h 2153"/>
              <a:gd name="T56" fmla="*/ 1984 w 2400"/>
              <a:gd name="T57" fmla="*/ 1880 h 2153"/>
              <a:gd name="T58" fmla="*/ 2099 w 2400"/>
              <a:gd name="T59" fmla="*/ 1794 h 2153"/>
              <a:gd name="T60" fmla="*/ 2185 w 2400"/>
              <a:gd name="T61" fmla="*/ 1705 h 2153"/>
              <a:gd name="T62" fmla="*/ 2241 w 2400"/>
              <a:gd name="T63" fmla="*/ 1613 h 2153"/>
              <a:gd name="T64" fmla="*/ 2268 w 2400"/>
              <a:gd name="T65" fmla="*/ 1522 h 2153"/>
              <a:gd name="T66" fmla="*/ 2267 w 2400"/>
              <a:gd name="T67" fmla="*/ 1437 h 2153"/>
              <a:gd name="T68" fmla="*/ 2229 w 2400"/>
              <a:gd name="T69" fmla="*/ 1329 h 2153"/>
              <a:gd name="T70" fmla="*/ 2193 w 2400"/>
              <a:gd name="T71" fmla="*/ 1199 h 2153"/>
              <a:gd name="T72" fmla="*/ 2180 w 2400"/>
              <a:gd name="T73" fmla="*/ 1076 h 2153"/>
              <a:gd name="T74" fmla="*/ 2188 w 2400"/>
              <a:gd name="T75" fmla="*/ 968 h 2153"/>
              <a:gd name="T76" fmla="*/ 2221 w 2400"/>
              <a:gd name="T77" fmla="*/ 879 h 2153"/>
              <a:gd name="T78" fmla="*/ 2270 w 2400"/>
              <a:gd name="T79" fmla="*/ 813 h 2153"/>
              <a:gd name="T80" fmla="*/ 2337 w 2400"/>
              <a:gd name="T81" fmla="*/ 780 h 2153"/>
              <a:gd name="T82" fmla="*/ 2375 w 2400"/>
              <a:gd name="T83" fmla="*/ 754 h 2153"/>
              <a:gd name="T84" fmla="*/ 2395 w 2400"/>
              <a:gd name="T85" fmla="*/ 699 h 2153"/>
              <a:gd name="T86" fmla="*/ 2399 w 2400"/>
              <a:gd name="T87" fmla="*/ 618 h 2153"/>
              <a:gd name="T88" fmla="*/ 2384 w 2400"/>
              <a:gd name="T89" fmla="*/ 521 h 2153"/>
              <a:gd name="T90" fmla="*/ 2351 w 2400"/>
              <a:gd name="T91" fmla="*/ 413 h 2153"/>
              <a:gd name="T92" fmla="*/ 2307 w 2400"/>
              <a:gd name="T93" fmla="*/ 313 h 2153"/>
              <a:gd name="T94" fmla="*/ 2236 w 2400"/>
              <a:gd name="T95" fmla="*/ 229 h 2153"/>
              <a:gd name="T96" fmla="*/ 2140 w 2400"/>
              <a:gd name="T97" fmla="*/ 156 h 2153"/>
              <a:gd name="T98" fmla="*/ 2016 w 2400"/>
              <a:gd name="T99" fmla="*/ 97 h 2153"/>
              <a:gd name="T100" fmla="*/ 1865 w 2400"/>
              <a:gd name="T101" fmla="*/ 50 h 2153"/>
              <a:gd name="T102" fmla="*/ 1696 w 2400"/>
              <a:gd name="T103" fmla="*/ 20 h 2153"/>
              <a:gd name="T104" fmla="*/ 1507 w 2400"/>
              <a:gd name="T105" fmla="*/ 2 h 2153"/>
              <a:gd name="T106" fmla="*/ 1310 w 2400"/>
              <a:gd name="T107" fmla="*/ 4 h 2153"/>
              <a:gd name="T108" fmla="*/ 1104 w 2400"/>
              <a:gd name="T109" fmla="*/ 17 h 2153"/>
              <a:gd name="T110" fmla="*/ 890 w 2400"/>
              <a:gd name="T111" fmla="*/ 48 h 2153"/>
              <a:gd name="T112" fmla="*/ 681 w 2400"/>
              <a:gd name="T113" fmla="*/ 9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0" h="2153">
                <a:moveTo>
                  <a:pt x="681" y="93"/>
                </a:moveTo>
                <a:lnTo>
                  <a:pt x="597" y="117"/>
                </a:lnTo>
                <a:lnTo>
                  <a:pt x="516" y="147"/>
                </a:lnTo>
                <a:lnTo>
                  <a:pt x="440" y="184"/>
                </a:lnTo>
                <a:lnTo>
                  <a:pt x="365" y="224"/>
                </a:lnTo>
                <a:lnTo>
                  <a:pt x="299" y="269"/>
                </a:lnTo>
                <a:lnTo>
                  <a:pt x="237" y="319"/>
                </a:lnTo>
                <a:lnTo>
                  <a:pt x="183" y="372"/>
                </a:lnTo>
                <a:lnTo>
                  <a:pt x="132" y="431"/>
                </a:lnTo>
                <a:lnTo>
                  <a:pt x="91" y="490"/>
                </a:lnTo>
                <a:lnTo>
                  <a:pt x="55" y="553"/>
                </a:lnTo>
                <a:lnTo>
                  <a:pt x="29" y="619"/>
                </a:lnTo>
                <a:lnTo>
                  <a:pt x="10" y="685"/>
                </a:lnTo>
                <a:lnTo>
                  <a:pt x="0" y="752"/>
                </a:lnTo>
                <a:lnTo>
                  <a:pt x="0" y="820"/>
                </a:lnTo>
                <a:lnTo>
                  <a:pt x="4" y="885"/>
                </a:lnTo>
                <a:lnTo>
                  <a:pt x="19" y="951"/>
                </a:lnTo>
                <a:lnTo>
                  <a:pt x="44" y="1018"/>
                </a:lnTo>
                <a:lnTo>
                  <a:pt x="76" y="1091"/>
                </a:lnTo>
                <a:lnTo>
                  <a:pt x="103" y="1168"/>
                </a:lnTo>
                <a:lnTo>
                  <a:pt x="135" y="1240"/>
                </a:lnTo>
                <a:lnTo>
                  <a:pt x="163" y="1311"/>
                </a:lnTo>
                <a:lnTo>
                  <a:pt x="190" y="1379"/>
                </a:lnTo>
                <a:lnTo>
                  <a:pt x="217" y="1444"/>
                </a:lnTo>
                <a:lnTo>
                  <a:pt x="237" y="1506"/>
                </a:lnTo>
                <a:lnTo>
                  <a:pt x="260" y="1564"/>
                </a:lnTo>
                <a:lnTo>
                  <a:pt x="277" y="1613"/>
                </a:lnTo>
                <a:lnTo>
                  <a:pt x="295" y="1659"/>
                </a:lnTo>
                <a:lnTo>
                  <a:pt x="308" y="1697"/>
                </a:lnTo>
                <a:lnTo>
                  <a:pt x="317" y="1732"/>
                </a:lnTo>
                <a:lnTo>
                  <a:pt x="324" y="1757"/>
                </a:lnTo>
                <a:lnTo>
                  <a:pt x="329" y="1778"/>
                </a:lnTo>
                <a:lnTo>
                  <a:pt x="330" y="1788"/>
                </a:lnTo>
                <a:lnTo>
                  <a:pt x="328" y="1796"/>
                </a:lnTo>
                <a:lnTo>
                  <a:pt x="352" y="1843"/>
                </a:lnTo>
                <a:lnTo>
                  <a:pt x="383" y="1890"/>
                </a:lnTo>
                <a:lnTo>
                  <a:pt x="420" y="1932"/>
                </a:lnTo>
                <a:lnTo>
                  <a:pt x="467" y="1971"/>
                </a:lnTo>
                <a:lnTo>
                  <a:pt x="521" y="2011"/>
                </a:lnTo>
                <a:lnTo>
                  <a:pt x="581" y="2045"/>
                </a:lnTo>
                <a:lnTo>
                  <a:pt x="645" y="2072"/>
                </a:lnTo>
                <a:lnTo>
                  <a:pt x="710" y="2096"/>
                </a:lnTo>
                <a:lnTo>
                  <a:pt x="785" y="2119"/>
                </a:lnTo>
                <a:lnTo>
                  <a:pt x="860" y="2135"/>
                </a:lnTo>
                <a:lnTo>
                  <a:pt x="941" y="2145"/>
                </a:lnTo>
                <a:lnTo>
                  <a:pt x="1022" y="2152"/>
                </a:lnTo>
                <a:lnTo>
                  <a:pt x="1105" y="2150"/>
                </a:lnTo>
                <a:lnTo>
                  <a:pt x="1191" y="2149"/>
                </a:lnTo>
                <a:lnTo>
                  <a:pt x="1275" y="2139"/>
                </a:lnTo>
                <a:lnTo>
                  <a:pt x="1358" y="2127"/>
                </a:lnTo>
                <a:lnTo>
                  <a:pt x="1442" y="2109"/>
                </a:lnTo>
                <a:lnTo>
                  <a:pt x="1527" y="2084"/>
                </a:lnTo>
                <a:lnTo>
                  <a:pt x="1614" y="2056"/>
                </a:lnTo>
                <a:lnTo>
                  <a:pt x="1693" y="2026"/>
                </a:lnTo>
                <a:lnTo>
                  <a:pt x="1773" y="1992"/>
                </a:lnTo>
                <a:lnTo>
                  <a:pt x="1848" y="1960"/>
                </a:lnTo>
                <a:lnTo>
                  <a:pt x="1920" y="1919"/>
                </a:lnTo>
                <a:lnTo>
                  <a:pt x="1984" y="1880"/>
                </a:lnTo>
                <a:lnTo>
                  <a:pt x="2045" y="1837"/>
                </a:lnTo>
                <a:lnTo>
                  <a:pt x="2099" y="1794"/>
                </a:lnTo>
                <a:lnTo>
                  <a:pt x="2144" y="1751"/>
                </a:lnTo>
                <a:lnTo>
                  <a:pt x="2185" y="1705"/>
                </a:lnTo>
                <a:lnTo>
                  <a:pt x="2216" y="1659"/>
                </a:lnTo>
                <a:lnTo>
                  <a:pt x="2241" y="1613"/>
                </a:lnTo>
                <a:lnTo>
                  <a:pt x="2260" y="1567"/>
                </a:lnTo>
                <a:lnTo>
                  <a:pt x="2268" y="1522"/>
                </a:lnTo>
                <a:lnTo>
                  <a:pt x="2269" y="1479"/>
                </a:lnTo>
                <a:lnTo>
                  <a:pt x="2267" y="1437"/>
                </a:lnTo>
                <a:lnTo>
                  <a:pt x="2255" y="1396"/>
                </a:lnTo>
                <a:lnTo>
                  <a:pt x="2229" y="1329"/>
                </a:lnTo>
                <a:lnTo>
                  <a:pt x="2210" y="1264"/>
                </a:lnTo>
                <a:lnTo>
                  <a:pt x="2193" y="1199"/>
                </a:lnTo>
                <a:lnTo>
                  <a:pt x="2183" y="1136"/>
                </a:lnTo>
                <a:lnTo>
                  <a:pt x="2180" y="1076"/>
                </a:lnTo>
                <a:lnTo>
                  <a:pt x="2182" y="1019"/>
                </a:lnTo>
                <a:lnTo>
                  <a:pt x="2188" y="968"/>
                </a:lnTo>
                <a:lnTo>
                  <a:pt x="2201" y="920"/>
                </a:lnTo>
                <a:lnTo>
                  <a:pt x="2221" y="879"/>
                </a:lnTo>
                <a:lnTo>
                  <a:pt x="2243" y="842"/>
                </a:lnTo>
                <a:lnTo>
                  <a:pt x="2270" y="813"/>
                </a:lnTo>
                <a:lnTo>
                  <a:pt x="2301" y="791"/>
                </a:lnTo>
                <a:lnTo>
                  <a:pt x="2337" y="780"/>
                </a:lnTo>
                <a:lnTo>
                  <a:pt x="2356" y="770"/>
                </a:lnTo>
                <a:lnTo>
                  <a:pt x="2375" y="754"/>
                </a:lnTo>
                <a:lnTo>
                  <a:pt x="2388" y="730"/>
                </a:lnTo>
                <a:lnTo>
                  <a:pt x="2395" y="699"/>
                </a:lnTo>
                <a:lnTo>
                  <a:pt x="2398" y="664"/>
                </a:lnTo>
                <a:lnTo>
                  <a:pt x="2399" y="618"/>
                </a:lnTo>
                <a:lnTo>
                  <a:pt x="2393" y="570"/>
                </a:lnTo>
                <a:lnTo>
                  <a:pt x="2384" y="521"/>
                </a:lnTo>
                <a:lnTo>
                  <a:pt x="2371" y="467"/>
                </a:lnTo>
                <a:lnTo>
                  <a:pt x="2351" y="413"/>
                </a:lnTo>
                <a:lnTo>
                  <a:pt x="2331" y="355"/>
                </a:lnTo>
                <a:lnTo>
                  <a:pt x="2307" y="313"/>
                </a:lnTo>
                <a:lnTo>
                  <a:pt x="2278" y="269"/>
                </a:lnTo>
                <a:lnTo>
                  <a:pt x="2236" y="229"/>
                </a:lnTo>
                <a:lnTo>
                  <a:pt x="2193" y="192"/>
                </a:lnTo>
                <a:lnTo>
                  <a:pt x="2140" y="156"/>
                </a:lnTo>
                <a:lnTo>
                  <a:pt x="2081" y="125"/>
                </a:lnTo>
                <a:lnTo>
                  <a:pt x="2016" y="97"/>
                </a:lnTo>
                <a:lnTo>
                  <a:pt x="1942" y="74"/>
                </a:lnTo>
                <a:lnTo>
                  <a:pt x="1865" y="50"/>
                </a:lnTo>
                <a:lnTo>
                  <a:pt x="1785" y="33"/>
                </a:lnTo>
                <a:lnTo>
                  <a:pt x="1696" y="20"/>
                </a:lnTo>
                <a:lnTo>
                  <a:pt x="1604" y="8"/>
                </a:lnTo>
                <a:lnTo>
                  <a:pt x="1507" y="2"/>
                </a:lnTo>
                <a:lnTo>
                  <a:pt x="1411" y="0"/>
                </a:lnTo>
                <a:lnTo>
                  <a:pt x="1310" y="4"/>
                </a:lnTo>
                <a:lnTo>
                  <a:pt x="1206" y="8"/>
                </a:lnTo>
                <a:lnTo>
                  <a:pt x="1104" y="17"/>
                </a:lnTo>
                <a:lnTo>
                  <a:pt x="998" y="33"/>
                </a:lnTo>
                <a:lnTo>
                  <a:pt x="890" y="48"/>
                </a:lnTo>
                <a:lnTo>
                  <a:pt x="786" y="69"/>
                </a:lnTo>
                <a:lnTo>
                  <a:pt x="681" y="93"/>
                </a:lnTo>
              </a:path>
            </a:pathLst>
          </a:custGeom>
          <a:solidFill>
            <a:schemeClr val="accent3">
              <a:lumMod val="20000"/>
              <a:lumOff val="80000"/>
            </a:schemeClr>
          </a:solidFill>
          <a:ln w="12700" cap="rnd" cmpd="sng">
            <a:solidFill>
              <a:srgbClr val="000000"/>
            </a:solidFill>
            <a:prstDash val="solid"/>
            <a:round/>
            <a:headEnd type="none" w="med" len="med"/>
            <a:tailEnd type="none" w="med" len="med"/>
          </a:ln>
          <a:effectLst>
            <a:outerShdw blurRad="63500" dist="107763" dir="2700000" algn="ctr" rotWithShape="0">
              <a:srgbClr val="000000"/>
            </a:outerShdw>
          </a:effectLst>
        </p:spPr>
        <p:txBody>
          <a:bodyPr/>
          <a:lstStyle/>
          <a:p>
            <a:endParaRPr lang="en-US"/>
          </a:p>
        </p:txBody>
      </p:sp>
      <p:sp>
        <p:nvSpPr>
          <p:cNvPr id="63491" name="Rectangle 3"/>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normAutofit fontScale="90000"/>
          </a:bodyPr>
          <a:lstStyle/>
          <a:p>
            <a:r>
              <a:rPr lang="en-US" altLang="x-none"/>
              <a:t>Population &amp; Sample Regression Models</a:t>
            </a:r>
          </a:p>
        </p:txBody>
      </p:sp>
      <p:sp>
        <p:nvSpPr>
          <p:cNvPr id="63492" name="Rectangle 4"/>
          <p:cNvSpPr>
            <a:spLocks noChangeArrowheads="1"/>
          </p:cNvSpPr>
          <p:nvPr/>
        </p:nvSpPr>
        <p:spPr bwMode="auto">
          <a:xfrm>
            <a:off x="3089276" y="1978025"/>
            <a:ext cx="20542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800" b="1"/>
              <a:t>Population</a:t>
            </a:r>
          </a:p>
        </p:txBody>
      </p:sp>
      <p:sp>
        <p:nvSpPr>
          <p:cNvPr id="63493" name="Rectangle 5"/>
          <p:cNvSpPr>
            <a:spLocks noChangeArrowheads="1"/>
          </p:cNvSpPr>
          <p:nvPr/>
        </p:nvSpPr>
        <p:spPr bwMode="auto">
          <a:xfrm>
            <a:off x="2728979" y="44799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3494" name="Rectangle 6"/>
          <p:cNvSpPr>
            <a:spLocks noChangeArrowheads="1"/>
          </p:cNvSpPr>
          <p:nvPr/>
        </p:nvSpPr>
        <p:spPr bwMode="auto">
          <a:xfrm>
            <a:off x="4130741" y="449580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3495" name="Rectangle 7"/>
          <p:cNvSpPr>
            <a:spLocks noChangeArrowheads="1"/>
          </p:cNvSpPr>
          <p:nvPr/>
        </p:nvSpPr>
        <p:spPr bwMode="auto">
          <a:xfrm>
            <a:off x="5251516" y="32813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63496" name="Rectangle 8"/>
          <p:cNvSpPr>
            <a:spLocks noChangeArrowheads="1"/>
          </p:cNvSpPr>
          <p:nvPr/>
        </p:nvSpPr>
        <p:spPr bwMode="auto">
          <a:xfrm>
            <a:off x="3476691" y="55165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3497" name="Rectangle 9"/>
          <p:cNvSpPr>
            <a:spLocks noChangeArrowheads="1"/>
          </p:cNvSpPr>
          <p:nvPr/>
        </p:nvSpPr>
        <p:spPr bwMode="auto">
          <a:xfrm>
            <a:off x="3949766" y="49371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13" name="TextBox 12"/>
          <p:cNvSpPr txBox="1"/>
          <p:nvPr/>
        </p:nvSpPr>
        <p:spPr>
          <a:xfrm>
            <a:off x="1524001" y="6519447"/>
            <a:ext cx="898565"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55708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7A425794-272A-8345-8410-6D6AB483FC9C}" type="slidenum">
              <a:rPr lang="en-US" altLang="x-none"/>
              <a:pPr/>
              <a:t>12</a:t>
            </a:fld>
            <a:endParaRPr lang="en-US" altLang="x-none"/>
          </a:p>
        </p:txBody>
      </p:sp>
      <p:sp>
        <p:nvSpPr>
          <p:cNvPr id="65538" name="Freeform 2"/>
          <p:cNvSpPr>
            <a:spLocks/>
          </p:cNvSpPr>
          <p:nvPr/>
        </p:nvSpPr>
        <p:spPr bwMode="auto">
          <a:xfrm>
            <a:off x="2287588" y="2743200"/>
            <a:ext cx="3810000" cy="3417888"/>
          </a:xfrm>
          <a:custGeom>
            <a:avLst/>
            <a:gdLst>
              <a:gd name="T0" fmla="*/ 597 w 2400"/>
              <a:gd name="T1" fmla="*/ 117 h 2153"/>
              <a:gd name="T2" fmla="*/ 440 w 2400"/>
              <a:gd name="T3" fmla="*/ 184 h 2153"/>
              <a:gd name="T4" fmla="*/ 299 w 2400"/>
              <a:gd name="T5" fmla="*/ 269 h 2153"/>
              <a:gd name="T6" fmla="*/ 183 w 2400"/>
              <a:gd name="T7" fmla="*/ 372 h 2153"/>
              <a:gd name="T8" fmla="*/ 91 w 2400"/>
              <a:gd name="T9" fmla="*/ 490 h 2153"/>
              <a:gd name="T10" fmla="*/ 29 w 2400"/>
              <a:gd name="T11" fmla="*/ 619 h 2153"/>
              <a:gd name="T12" fmla="*/ 0 w 2400"/>
              <a:gd name="T13" fmla="*/ 752 h 2153"/>
              <a:gd name="T14" fmla="*/ 4 w 2400"/>
              <a:gd name="T15" fmla="*/ 885 h 2153"/>
              <a:gd name="T16" fmla="*/ 44 w 2400"/>
              <a:gd name="T17" fmla="*/ 1018 h 2153"/>
              <a:gd name="T18" fmla="*/ 103 w 2400"/>
              <a:gd name="T19" fmla="*/ 1168 h 2153"/>
              <a:gd name="T20" fmla="*/ 163 w 2400"/>
              <a:gd name="T21" fmla="*/ 1311 h 2153"/>
              <a:gd name="T22" fmla="*/ 217 w 2400"/>
              <a:gd name="T23" fmla="*/ 1444 h 2153"/>
              <a:gd name="T24" fmla="*/ 260 w 2400"/>
              <a:gd name="T25" fmla="*/ 1564 h 2153"/>
              <a:gd name="T26" fmla="*/ 295 w 2400"/>
              <a:gd name="T27" fmla="*/ 1659 h 2153"/>
              <a:gd name="T28" fmla="*/ 317 w 2400"/>
              <a:gd name="T29" fmla="*/ 1732 h 2153"/>
              <a:gd name="T30" fmla="*/ 329 w 2400"/>
              <a:gd name="T31" fmla="*/ 1778 h 2153"/>
              <a:gd name="T32" fmla="*/ 328 w 2400"/>
              <a:gd name="T33" fmla="*/ 1796 h 2153"/>
              <a:gd name="T34" fmla="*/ 383 w 2400"/>
              <a:gd name="T35" fmla="*/ 1890 h 2153"/>
              <a:gd name="T36" fmla="*/ 467 w 2400"/>
              <a:gd name="T37" fmla="*/ 1971 h 2153"/>
              <a:gd name="T38" fmla="*/ 581 w 2400"/>
              <a:gd name="T39" fmla="*/ 2045 h 2153"/>
              <a:gd name="T40" fmla="*/ 710 w 2400"/>
              <a:gd name="T41" fmla="*/ 2096 h 2153"/>
              <a:gd name="T42" fmla="*/ 860 w 2400"/>
              <a:gd name="T43" fmla="*/ 2135 h 2153"/>
              <a:gd name="T44" fmla="*/ 1022 w 2400"/>
              <a:gd name="T45" fmla="*/ 2152 h 2153"/>
              <a:gd name="T46" fmla="*/ 1191 w 2400"/>
              <a:gd name="T47" fmla="*/ 2149 h 2153"/>
              <a:gd name="T48" fmla="*/ 1358 w 2400"/>
              <a:gd name="T49" fmla="*/ 2127 h 2153"/>
              <a:gd name="T50" fmla="*/ 1527 w 2400"/>
              <a:gd name="T51" fmla="*/ 2084 h 2153"/>
              <a:gd name="T52" fmla="*/ 1693 w 2400"/>
              <a:gd name="T53" fmla="*/ 2026 h 2153"/>
              <a:gd name="T54" fmla="*/ 1848 w 2400"/>
              <a:gd name="T55" fmla="*/ 1960 h 2153"/>
              <a:gd name="T56" fmla="*/ 1984 w 2400"/>
              <a:gd name="T57" fmla="*/ 1880 h 2153"/>
              <a:gd name="T58" fmla="*/ 2099 w 2400"/>
              <a:gd name="T59" fmla="*/ 1794 h 2153"/>
              <a:gd name="T60" fmla="*/ 2185 w 2400"/>
              <a:gd name="T61" fmla="*/ 1705 h 2153"/>
              <a:gd name="T62" fmla="*/ 2241 w 2400"/>
              <a:gd name="T63" fmla="*/ 1613 h 2153"/>
              <a:gd name="T64" fmla="*/ 2268 w 2400"/>
              <a:gd name="T65" fmla="*/ 1522 h 2153"/>
              <a:gd name="T66" fmla="*/ 2267 w 2400"/>
              <a:gd name="T67" fmla="*/ 1437 h 2153"/>
              <a:gd name="T68" fmla="*/ 2229 w 2400"/>
              <a:gd name="T69" fmla="*/ 1329 h 2153"/>
              <a:gd name="T70" fmla="*/ 2193 w 2400"/>
              <a:gd name="T71" fmla="*/ 1199 h 2153"/>
              <a:gd name="T72" fmla="*/ 2180 w 2400"/>
              <a:gd name="T73" fmla="*/ 1076 h 2153"/>
              <a:gd name="T74" fmla="*/ 2188 w 2400"/>
              <a:gd name="T75" fmla="*/ 968 h 2153"/>
              <a:gd name="T76" fmla="*/ 2221 w 2400"/>
              <a:gd name="T77" fmla="*/ 879 h 2153"/>
              <a:gd name="T78" fmla="*/ 2270 w 2400"/>
              <a:gd name="T79" fmla="*/ 813 h 2153"/>
              <a:gd name="T80" fmla="*/ 2337 w 2400"/>
              <a:gd name="T81" fmla="*/ 780 h 2153"/>
              <a:gd name="T82" fmla="*/ 2375 w 2400"/>
              <a:gd name="T83" fmla="*/ 754 h 2153"/>
              <a:gd name="T84" fmla="*/ 2395 w 2400"/>
              <a:gd name="T85" fmla="*/ 699 h 2153"/>
              <a:gd name="T86" fmla="*/ 2399 w 2400"/>
              <a:gd name="T87" fmla="*/ 618 h 2153"/>
              <a:gd name="T88" fmla="*/ 2384 w 2400"/>
              <a:gd name="T89" fmla="*/ 521 h 2153"/>
              <a:gd name="T90" fmla="*/ 2351 w 2400"/>
              <a:gd name="T91" fmla="*/ 413 h 2153"/>
              <a:gd name="T92" fmla="*/ 2307 w 2400"/>
              <a:gd name="T93" fmla="*/ 313 h 2153"/>
              <a:gd name="T94" fmla="*/ 2236 w 2400"/>
              <a:gd name="T95" fmla="*/ 229 h 2153"/>
              <a:gd name="T96" fmla="*/ 2140 w 2400"/>
              <a:gd name="T97" fmla="*/ 156 h 2153"/>
              <a:gd name="T98" fmla="*/ 2016 w 2400"/>
              <a:gd name="T99" fmla="*/ 97 h 2153"/>
              <a:gd name="T100" fmla="*/ 1865 w 2400"/>
              <a:gd name="T101" fmla="*/ 50 h 2153"/>
              <a:gd name="T102" fmla="*/ 1696 w 2400"/>
              <a:gd name="T103" fmla="*/ 20 h 2153"/>
              <a:gd name="T104" fmla="*/ 1507 w 2400"/>
              <a:gd name="T105" fmla="*/ 2 h 2153"/>
              <a:gd name="T106" fmla="*/ 1310 w 2400"/>
              <a:gd name="T107" fmla="*/ 4 h 2153"/>
              <a:gd name="T108" fmla="*/ 1104 w 2400"/>
              <a:gd name="T109" fmla="*/ 17 h 2153"/>
              <a:gd name="T110" fmla="*/ 890 w 2400"/>
              <a:gd name="T111" fmla="*/ 48 h 2153"/>
              <a:gd name="T112" fmla="*/ 681 w 2400"/>
              <a:gd name="T113" fmla="*/ 9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0" h="2153">
                <a:moveTo>
                  <a:pt x="681" y="93"/>
                </a:moveTo>
                <a:lnTo>
                  <a:pt x="597" y="117"/>
                </a:lnTo>
                <a:lnTo>
                  <a:pt x="516" y="147"/>
                </a:lnTo>
                <a:lnTo>
                  <a:pt x="440" y="184"/>
                </a:lnTo>
                <a:lnTo>
                  <a:pt x="365" y="224"/>
                </a:lnTo>
                <a:lnTo>
                  <a:pt x="299" y="269"/>
                </a:lnTo>
                <a:lnTo>
                  <a:pt x="237" y="319"/>
                </a:lnTo>
                <a:lnTo>
                  <a:pt x="183" y="372"/>
                </a:lnTo>
                <a:lnTo>
                  <a:pt x="132" y="431"/>
                </a:lnTo>
                <a:lnTo>
                  <a:pt x="91" y="490"/>
                </a:lnTo>
                <a:lnTo>
                  <a:pt x="55" y="553"/>
                </a:lnTo>
                <a:lnTo>
                  <a:pt x="29" y="619"/>
                </a:lnTo>
                <a:lnTo>
                  <a:pt x="10" y="685"/>
                </a:lnTo>
                <a:lnTo>
                  <a:pt x="0" y="752"/>
                </a:lnTo>
                <a:lnTo>
                  <a:pt x="0" y="820"/>
                </a:lnTo>
                <a:lnTo>
                  <a:pt x="4" y="885"/>
                </a:lnTo>
                <a:lnTo>
                  <a:pt x="19" y="951"/>
                </a:lnTo>
                <a:lnTo>
                  <a:pt x="44" y="1018"/>
                </a:lnTo>
                <a:lnTo>
                  <a:pt x="76" y="1091"/>
                </a:lnTo>
                <a:lnTo>
                  <a:pt x="103" y="1168"/>
                </a:lnTo>
                <a:lnTo>
                  <a:pt x="135" y="1240"/>
                </a:lnTo>
                <a:lnTo>
                  <a:pt x="163" y="1311"/>
                </a:lnTo>
                <a:lnTo>
                  <a:pt x="190" y="1379"/>
                </a:lnTo>
                <a:lnTo>
                  <a:pt x="217" y="1444"/>
                </a:lnTo>
                <a:lnTo>
                  <a:pt x="237" y="1506"/>
                </a:lnTo>
                <a:lnTo>
                  <a:pt x="260" y="1564"/>
                </a:lnTo>
                <a:lnTo>
                  <a:pt x="277" y="1613"/>
                </a:lnTo>
                <a:lnTo>
                  <a:pt x="295" y="1659"/>
                </a:lnTo>
                <a:lnTo>
                  <a:pt x="308" y="1697"/>
                </a:lnTo>
                <a:lnTo>
                  <a:pt x="317" y="1732"/>
                </a:lnTo>
                <a:lnTo>
                  <a:pt x="324" y="1757"/>
                </a:lnTo>
                <a:lnTo>
                  <a:pt x="329" y="1778"/>
                </a:lnTo>
                <a:lnTo>
                  <a:pt x="330" y="1788"/>
                </a:lnTo>
                <a:lnTo>
                  <a:pt x="328" y="1796"/>
                </a:lnTo>
                <a:lnTo>
                  <a:pt x="352" y="1843"/>
                </a:lnTo>
                <a:lnTo>
                  <a:pt x="383" y="1890"/>
                </a:lnTo>
                <a:lnTo>
                  <a:pt x="420" y="1932"/>
                </a:lnTo>
                <a:lnTo>
                  <a:pt x="467" y="1971"/>
                </a:lnTo>
                <a:lnTo>
                  <a:pt x="521" y="2011"/>
                </a:lnTo>
                <a:lnTo>
                  <a:pt x="581" y="2045"/>
                </a:lnTo>
                <a:lnTo>
                  <a:pt x="645" y="2072"/>
                </a:lnTo>
                <a:lnTo>
                  <a:pt x="710" y="2096"/>
                </a:lnTo>
                <a:lnTo>
                  <a:pt x="785" y="2119"/>
                </a:lnTo>
                <a:lnTo>
                  <a:pt x="860" y="2135"/>
                </a:lnTo>
                <a:lnTo>
                  <a:pt x="941" y="2145"/>
                </a:lnTo>
                <a:lnTo>
                  <a:pt x="1022" y="2152"/>
                </a:lnTo>
                <a:lnTo>
                  <a:pt x="1105" y="2150"/>
                </a:lnTo>
                <a:lnTo>
                  <a:pt x="1191" y="2149"/>
                </a:lnTo>
                <a:lnTo>
                  <a:pt x="1275" y="2139"/>
                </a:lnTo>
                <a:lnTo>
                  <a:pt x="1358" y="2127"/>
                </a:lnTo>
                <a:lnTo>
                  <a:pt x="1442" y="2109"/>
                </a:lnTo>
                <a:lnTo>
                  <a:pt x="1527" y="2084"/>
                </a:lnTo>
                <a:lnTo>
                  <a:pt x="1614" y="2056"/>
                </a:lnTo>
                <a:lnTo>
                  <a:pt x="1693" y="2026"/>
                </a:lnTo>
                <a:lnTo>
                  <a:pt x="1773" y="1992"/>
                </a:lnTo>
                <a:lnTo>
                  <a:pt x="1848" y="1960"/>
                </a:lnTo>
                <a:lnTo>
                  <a:pt x="1920" y="1919"/>
                </a:lnTo>
                <a:lnTo>
                  <a:pt x="1984" y="1880"/>
                </a:lnTo>
                <a:lnTo>
                  <a:pt x="2045" y="1837"/>
                </a:lnTo>
                <a:lnTo>
                  <a:pt x="2099" y="1794"/>
                </a:lnTo>
                <a:lnTo>
                  <a:pt x="2144" y="1751"/>
                </a:lnTo>
                <a:lnTo>
                  <a:pt x="2185" y="1705"/>
                </a:lnTo>
                <a:lnTo>
                  <a:pt x="2216" y="1659"/>
                </a:lnTo>
                <a:lnTo>
                  <a:pt x="2241" y="1613"/>
                </a:lnTo>
                <a:lnTo>
                  <a:pt x="2260" y="1567"/>
                </a:lnTo>
                <a:lnTo>
                  <a:pt x="2268" y="1522"/>
                </a:lnTo>
                <a:lnTo>
                  <a:pt x="2269" y="1479"/>
                </a:lnTo>
                <a:lnTo>
                  <a:pt x="2267" y="1437"/>
                </a:lnTo>
                <a:lnTo>
                  <a:pt x="2255" y="1396"/>
                </a:lnTo>
                <a:lnTo>
                  <a:pt x="2229" y="1329"/>
                </a:lnTo>
                <a:lnTo>
                  <a:pt x="2210" y="1264"/>
                </a:lnTo>
                <a:lnTo>
                  <a:pt x="2193" y="1199"/>
                </a:lnTo>
                <a:lnTo>
                  <a:pt x="2183" y="1136"/>
                </a:lnTo>
                <a:lnTo>
                  <a:pt x="2180" y="1076"/>
                </a:lnTo>
                <a:lnTo>
                  <a:pt x="2182" y="1019"/>
                </a:lnTo>
                <a:lnTo>
                  <a:pt x="2188" y="968"/>
                </a:lnTo>
                <a:lnTo>
                  <a:pt x="2201" y="920"/>
                </a:lnTo>
                <a:lnTo>
                  <a:pt x="2221" y="879"/>
                </a:lnTo>
                <a:lnTo>
                  <a:pt x="2243" y="842"/>
                </a:lnTo>
                <a:lnTo>
                  <a:pt x="2270" y="813"/>
                </a:lnTo>
                <a:lnTo>
                  <a:pt x="2301" y="791"/>
                </a:lnTo>
                <a:lnTo>
                  <a:pt x="2337" y="780"/>
                </a:lnTo>
                <a:lnTo>
                  <a:pt x="2356" y="770"/>
                </a:lnTo>
                <a:lnTo>
                  <a:pt x="2375" y="754"/>
                </a:lnTo>
                <a:lnTo>
                  <a:pt x="2388" y="730"/>
                </a:lnTo>
                <a:lnTo>
                  <a:pt x="2395" y="699"/>
                </a:lnTo>
                <a:lnTo>
                  <a:pt x="2398" y="664"/>
                </a:lnTo>
                <a:lnTo>
                  <a:pt x="2399" y="618"/>
                </a:lnTo>
                <a:lnTo>
                  <a:pt x="2393" y="570"/>
                </a:lnTo>
                <a:lnTo>
                  <a:pt x="2384" y="521"/>
                </a:lnTo>
                <a:lnTo>
                  <a:pt x="2371" y="467"/>
                </a:lnTo>
                <a:lnTo>
                  <a:pt x="2351" y="413"/>
                </a:lnTo>
                <a:lnTo>
                  <a:pt x="2331" y="355"/>
                </a:lnTo>
                <a:lnTo>
                  <a:pt x="2307" y="313"/>
                </a:lnTo>
                <a:lnTo>
                  <a:pt x="2278" y="269"/>
                </a:lnTo>
                <a:lnTo>
                  <a:pt x="2236" y="229"/>
                </a:lnTo>
                <a:lnTo>
                  <a:pt x="2193" y="192"/>
                </a:lnTo>
                <a:lnTo>
                  <a:pt x="2140" y="156"/>
                </a:lnTo>
                <a:lnTo>
                  <a:pt x="2081" y="125"/>
                </a:lnTo>
                <a:lnTo>
                  <a:pt x="2016" y="97"/>
                </a:lnTo>
                <a:lnTo>
                  <a:pt x="1942" y="74"/>
                </a:lnTo>
                <a:lnTo>
                  <a:pt x="1865" y="50"/>
                </a:lnTo>
                <a:lnTo>
                  <a:pt x="1785" y="33"/>
                </a:lnTo>
                <a:lnTo>
                  <a:pt x="1696" y="20"/>
                </a:lnTo>
                <a:lnTo>
                  <a:pt x="1604" y="8"/>
                </a:lnTo>
                <a:lnTo>
                  <a:pt x="1507" y="2"/>
                </a:lnTo>
                <a:lnTo>
                  <a:pt x="1411" y="0"/>
                </a:lnTo>
                <a:lnTo>
                  <a:pt x="1310" y="4"/>
                </a:lnTo>
                <a:lnTo>
                  <a:pt x="1206" y="8"/>
                </a:lnTo>
                <a:lnTo>
                  <a:pt x="1104" y="17"/>
                </a:lnTo>
                <a:lnTo>
                  <a:pt x="998" y="33"/>
                </a:lnTo>
                <a:lnTo>
                  <a:pt x="890" y="48"/>
                </a:lnTo>
                <a:lnTo>
                  <a:pt x="786" y="69"/>
                </a:lnTo>
                <a:lnTo>
                  <a:pt x="681" y="93"/>
                </a:lnTo>
              </a:path>
            </a:pathLst>
          </a:custGeom>
          <a:solidFill>
            <a:schemeClr val="accent3">
              <a:lumMod val="20000"/>
              <a:lumOff val="80000"/>
            </a:schemeClr>
          </a:solidFill>
          <a:ln w="12700" cap="rnd" cmpd="sng">
            <a:solidFill>
              <a:srgbClr val="000000"/>
            </a:solidFill>
            <a:prstDash val="solid"/>
            <a:round/>
            <a:headEnd type="none" w="med" len="med"/>
            <a:tailEnd type="none" w="med" len="med"/>
          </a:ln>
          <a:effectLst>
            <a:outerShdw blurRad="63500" dist="107763" dir="2700000" algn="ctr" rotWithShape="0">
              <a:srgbClr val="000000"/>
            </a:outerShdw>
          </a:effectLst>
        </p:spPr>
        <p:txBody>
          <a:bodyPr/>
          <a:lstStyle/>
          <a:p>
            <a:endParaRPr lang="en-US"/>
          </a:p>
        </p:txBody>
      </p:sp>
      <p:sp>
        <p:nvSpPr>
          <p:cNvPr id="65539" name="Rectangle 3"/>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normAutofit fontScale="90000"/>
          </a:bodyPr>
          <a:lstStyle/>
          <a:p>
            <a:r>
              <a:rPr lang="en-US" altLang="x-none"/>
              <a:t>Population &amp; Sample Regression Models</a:t>
            </a:r>
          </a:p>
        </p:txBody>
      </p:sp>
      <p:sp>
        <p:nvSpPr>
          <p:cNvPr id="65540" name="Rectangle 4"/>
          <p:cNvSpPr>
            <a:spLocks noChangeArrowheads="1"/>
          </p:cNvSpPr>
          <p:nvPr/>
        </p:nvSpPr>
        <p:spPr bwMode="auto">
          <a:xfrm>
            <a:off x="3087689" y="2916238"/>
            <a:ext cx="205422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400" b="1">
                <a:solidFill>
                  <a:schemeClr val="tx2"/>
                </a:solidFill>
              </a:rPr>
              <a:t>Unknown Relationship</a:t>
            </a:r>
          </a:p>
        </p:txBody>
      </p:sp>
      <p:sp>
        <p:nvSpPr>
          <p:cNvPr id="65541" name="Rectangle 5"/>
          <p:cNvSpPr>
            <a:spLocks noChangeArrowheads="1"/>
          </p:cNvSpPr>
          <p:nvPr/>
        </p:nvSpPr>
        <p:spPr bwMode="auto">
          <a:xfrm>
            <a:off x="3089276" y="1978025"/>
            <a:ext cx="20542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800" b="1" dirty="0"/>
              <a:t>Population</a:t>
            </a:r>
          </a:p>
        </p:txBody>
      </p:sp>
      <p:graphicFrame>
        <p:nvGraphicFramePr>
          <p:cNvPr id="65542" name="Object 6">
            <a:hlinkClick r:id="" action="ppaction://ole?verb=0"/>
          </p:cNvPr>
          <p:cNvGraphicFramePr>
            <a:graphicFrameLocks/>
          </p:cNvGraphicFramePr>
          <p:nvPr/>
        </p:nvGraphicFramePr>
        <p:xfrm>
          <a:off x="2408239" y="3843339"/>
          <a:ext cx="3252787" cy="458787"/>
        </p:xfrm>
        <a:graphic>
          <a:graphicData uri="http://schemas.openxmlformats.org/presentationml/2006/ole">
            <mc:AlternateContent xmlns:mc="http://schemas.openxmlformats.org/markup-compatibility/2006">
              <mc:Choice xmlns:v="urn:schemas-microsoft-com:vml" Requires="v">
                <p:oleObj spid="_x0000_s1034" name="MathType Equation" r:id="rId4" imgW="3260520" imgH="466560" progId="Equation">
                  <p:embed/>
                </p:oleObj>
              </mc:Choice>
              <mc:Fallback>
                <p:oleObj name="MathType Equation" r:id="rId4" imgW="3260520" imgH="466560" progId="Equation">
                  <p:embed/>
                  <p:pic>
                    <p:nvPicPr>
                      <p:cNvPr id="65542" name="Object 6">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8239" y="3843339"/>
                        <a:ext cx="3252787"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5543" name="Rectangle 7"/>
          <p:cNvSpPr>
            <a:spLocks noChangeArrowheads="1"/>
          </p:cNvSpPr>
          <p:nvPr/>
        </p:nvSpPr>
        <p:spPr bwMode="auto">
          <a:xfrm>
            <a:off x="2728979" y="44799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65544" name="Rectangle 8"/>
          <p:cNvSpPr>
            <a:spLocks noChangeArrowheads="1"/>
          </p:cNvSpPr>
          <p:nvPr/>
        </p:nvSpPr>
        <p:spPr bwMode="auto">
          <a:xfrm>
            <a:off x="5251516" y="32813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5545" name="Rectangle 9"/>
          <p:cNvSpPr>
            <a:spLocks noChangeArrowheads="1"/>
          </p:cNvSpPr>
          <p:nvPr/>
        </p:nvSpPr>
        <p:spPr bwMode="auto">
          <a:xfrm>
            <a:off x="3476691" y="55165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5546" name="Rectangle 10"/>
          <p:cNvSpPr>
            <a:spLocks noChangeArrowheads="1"/>
          </p:cNvSpPr>
          <p:nvPr/>
        </p:nvSpPr>
        <p:spPr bwMode="auto">
          <a:xfrm>
            <a:off x="4130741" y="449580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5547" name="Rectangle 11"/>
          <p:cNvSpPr>
            <a:spLocks noChangeArrowheads="1"/>
          </p:cNvSpPr>
          <p:nvPr/>
        </p:nvSpPr>
        <p:spPr bwMode="auto">
          <a:xfrm>
            <a:off x="3949766" y="49371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15" name="TextBox 14"/>
          <p:cNvSpPr txBox="1"/>
          <p:nvPr/>
        </p:nvSpPr>
        <p:spPr>
          <a:xfrm>
            <a:off x="1524001" y="6519447"/>
            <a:ext cx="884238"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2505443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4"/>
          <p:cNvSpPr>
            <a:spLocks noGrp="1"/>
          </p:cNvSpPr>
          <p:nvPr>
            <p:ph type="sldNum" sz="quarter" idx="12"/>
          </p:nvPr>
        </p:nvSpPr>
        <p:spPr/>
        <p:txBody>
          <a:bodyPr/>
          <a:lstStyle/>
          <a:p>
            <a:fld id="{E0EC6F64-F78D-014F-AAED-A94B0CB5F271}" type="slidenum">
              <a:rPr lang="en-US" altLang="x-none"/>
              <a:pPr/>
              <a:t>13</a:t>
            </a:fld>
            <a:endParaRPr lang="en-US" altLang="x-none"/>
          </a:p>
        </p:txBody>
      </p:sp>
      <p:sp>
        <p:nvSpPr>
          <p:cNvPr id="67586" name="Freeform 2"/>
          <p:cNvSpPr>
            <a:spLocks/>
          </p:cNvSpPr>
          <p:nvPr/>
        </p:nvSpPr>
        <p:spPr bwMode="auto">
          <a:xfrm>
            <a:off x="2287588" y="2743200"/>
            <a:ext cx="3810000" cy="3417888"/>
          </a:xfrm>
          <a:custGeom>
            <a:avLst/>
            <a:gdLst>
              <a:gd name="T0" fmla="*/ 597 w 2400"/>
              <a:gd name="T1" fmla="*/ 117 h 2153"/>
              <a:gd name="T2" fmla="*/ 440 w 2400"/>
              <a:gd name="T3" fmla="*/ 184 h 2153"/>
              <a:gd name="T4" fmla="*/ 299 w 2400"/>
              <a:gd name="T5" fmla="*/ 269 h 2153"/>
              <a:gd name="T6" fmla="*/ 183 w 2400"/>
              <a:gd name="T7" fmla="*/ 372 h 2153"/>
              <a:gd name="T8" fmla="*/ 91 w 2400"/>
              <a:gd name="T9" fmla="*/ 490 h 2153"/>
              <a:gd name="T10" fmla="*/ 29 w 2400"/>
              <a:gd name="T11" fmla="*/ 619 h 2153"/>
              <a:gd name="T12" fmla="*/ 0 w 2400"/>
              <a:gd name="T13" fmla="*/ 752 h 2153"/>
              <a:gd name="T14" fmla="*/ 4 w 2400"/>
              <a:gd name="T15" fmla="*/ 885 h 2153"/>
              <a:gd name="T16" fmla="*/ 44 w 2400"/>
              <a:gd name="T17" fmla="*/ 1018 h 2153"/>
              <a:gd name="T18" fmla="*/ 103 w 2400"/>
              <a:gd name="T19" fmla="*/ 1168 h 2153"/>
              <a:gd name="T20" fmla="*/ 163 w 2400"/>
              <a:gd name="T21" fmla="*/ 1311 h 2153"/>
              <a:gd name="T22" fmla="*/ 217 w 2400"/>
              <a:gd name="T23" fmla="*/ 1444 h 2153"/>
              <a:gd name="T24" fmla="*/ 260 w 2400"/>
              <a:gd name="T25" fmla="*/ 1564 h 2153"/>
              <a:gd name="T26" fmla="*/ 295 w 2400"/>
              <a:gd name="T27" fmla="*/ 1659 h 2153"/>
              <a:gd name="T28" fmla="*/ 317 w 2400"/>
              <a:gd name="T29" fmla="*/ 1732 h 2153"/>
              <a:gd name="T30" fmla="*/ 329 w 2400"/>
              <a:gd name="T31" fmla="*/ 1778 h 2153"/>
              <a:gd name="T32" fmla="*/ 328 w 2400"/>
              <a:gd name="T33" fmla="*/ 1796 h 2153"/>
              <a:gd name="T34" fmla="*/ 383 w 2400"/>
              <a:gd name="T35" fmla="*/ 1890 h 2153"/>
              <a:gd name="T36" fmla="*/ 467 w 2400"/>
              <a:gd name="T37" fmla="*/ 1971 h 2153"/>
              <a:gd name="T38" fmla="*/ 581 w 2400"/>
              <a:gd name="T39" fmla="*/ 2045 h 2153"/>
              <a:gd name="T40" fmla="*/ 710 w 2400"/>
              <a:gd name="T41" fmla="*/ 2096 h 2153"/>
              <a:gd name="T42" fmla="*/ 860 w 2400"/>
              <a:gd name="T43" fmla="*/ 2135 h 2153"/>
              <a:gd name="T44" fmla="*/ 1022 w 2400"/>
              <a:gd name="T45" fmla="*/ 2152 h 2153"/>
              <a:gd name="T46" fmla="*/ 1191 w 2400"/>
              <a:gd name="T47" fmla="*/ 2149 h 2153"/>
              <a:gd name="T48" fmla="*/ 1358 w 2400"/>
              <a:gd name="T49" fmla="*/ 2127 h 2153"/>
              <a:gd name="T50" fmla="*/ 1527 w 2400"/>
              <a:gd name="T51" fmla="*/ 2084 h 2153"/>
              <a:gd name="T52" fmla="*/ 1693 w 2400"/>
              <a:gd name="T53" fmla="*/ 2026 h 2153"/>
              <a:gd name="T54" fmla="*/ 1848 w 2400"/>
              <a:gd name="T55" fmla="*/ 1960 h 2153"/>
              <a:gd name="T56" fmla="*/ 1984 w 2400"/>
              <a:gd name="T57" fmla="*/ 1880 h 2153"/>
              <a:gd name="T58" fmla="*/ 2099 w 2400"/>
              <a:gd name="T59" fmla="*/ 1794 h 2153"/>
              <a:gd name="T60" fmla="*/ 2185 w 2400"/>
              <a:gd name="T61" fmla="*/ 1705 h 2153"/>
              <a:gd name="T62" fmla="*/ 2241 w 2400"/>
              <a:gd name="T63" fmla="*/ 1613 h 2153"/>
              <a:gd name="T64" fmla="*/ 2268 w 2400"/>
              <a:gd name="T65" fmla="*/ 1522 h 2153"/>
              <a:gd name="T66" fmla="*/ 2267 w 2400"/>
              <a:gd name="T67" fmla="*/ 1437 h 2153"/>
              <a:gd name="T68" fmla="*/ 2229 w 2400"/>
              <a:gd name="T69" fmla="*/ 1329 h 2153"/>
              <a:gd name="T70" fmla="*/ 2193 w 2400"/>
              <a:gd name="T71" fmla="*/ 1199 h 2153"/>
              <a:gd name="T72" fmla="*/ 2180 w 2400"/>
              <a:gd name="T73" fmla="*/ 1076 h 2153"/>
              <a:gd name="T74" fmla="*/ 2188 w 2400"/>
              <a:gd name="T75" fmla="*/ 968 h 2153"/>
              <a:gd name="T76" fmla="*/ 2221 w 2400"/>
              <a:gd name="T77" fmla="*/ 879 h 2153"/>
              <a:gd name="T78" fmla="*/ 2270 w 2400"/>
              <a:gd name="T79" fmla="*/ 813 h 2153"/>
              <a:gd name="T80" fmla="*/ 2337 w 2400"/>
              <a:gd name="T81" fmla="*/ 780 h 2153"/>
              <a:gd name="T82" fmla="*/ 2375 w 2400"/>
              <a:gd name="T83" fmla="*/ 754 h 2153"/>
              <a:gd name="T84" fmla="*/ 2395 w 2400"/>
              <a:gd name="T85" fmla="*/ 699 h 2153"/>
              <a:gd name="T86" fmla="*/ 2399 w 2400"/>
              <a:gd name="T87" fmla="*/ 618 h 2153"/>
              <a:gd name="T88" fmla="*/ 2384 w 2400"/>
              <a:gd name="T89" fmla="*/ 521 h 2153"/>
              <a:gd name="T90" fmla="*/ 2351 w 2400"/>
              <a:gd name="T91" fmla="*/ 413 h 2153"/>
              <a:gd name="T92" fmla="*/ 2307 w 2400"/>
              <a:gd name="T93" fmla="*/ 313 h 2153"/>
              <a:gd name="T94" fmla="*/ 2236 w 2400"/>
              <a:gd name="T95" fmla="*/ 229 h 2153"/>
              <a:gd name="T96" fmla="*/ 2140 w 2400"/>
              <a:gd name="T97" fmla="*/ 156 h 2153"/>
              <a:gd name="T98" fmla="*/ 2016 w 2400"/>
              <a:gd name="T99" fmla="*/ 97 h 2153"/>
              <a:gd name="T100" fmla="*/ 1865 w 2400"/>
              <a:gd name="T101" fmla="*/ 50 h 2153"/>
              <a:gd name="T102" fmla="*/ 1696 w 2400"/>
              <a:gd name="T103" fmla="*/ 20 h 2153"/>
              <a:gd name="T104" fmla="*/ 1507 w 2400"/>
              <a:gd name="T105" fmla="*/ 2 h 2153"/>
              <a:gd name="T106" fmla="*/ 1310 w 2400"/>
              <a:gd name="T107" fmla="*/ 4 h 2153"/>
              <a:gd name="T108" fmla="*/ 1104 w 2400"/>
              <a:gd name="T109" fmla="*/ 17 h 2153"/>
              <a:gd name="T110" fmla="*/ 890 w 2400"/>
              <a:gd name="T111" fmla="*/ 48 h 2153"/>
              <a:gd name="T112" fmla="*/ 681 w 2400"/>
              <a:gd name="T113" fmla="*/ 9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0" h="2153">
                <a:moveTo>
                  <a:pt x="681" y="93"/>
                </a:moveTo>
                <a:lnTo>
                  <a:pt x="597" y="117"/>
                </a:lnTo>
                <a:lnTo>
                  <a:pt x="516" y="147"/>
                </a:lnTo>
                <a:lnTo>
                  <a:pt x="440" y="184"/>
                </a:lnTo>
                <a:lnTo>
                  <a:pt x="365" y="224"/>
                </a:lnTo>
                <a:lnTo>
                  <a:pt x="299" y="269"/>
                </a:lnTo>
                <a:lnTo>
                  <a:pt x="237" y="319"/>
                </a:lnTo>
                <a:lnTo>
                  <a:pt x="183" y="372"/>
                </a:lnTo>
                <a:lnTo>
                  <a:pt x="132" y="431"/>
                </a:lnTo>
                <a:lnTo>
                  <a:pt x="91" y="490"/>
                </a:lnTo>
                <a:lnTo>
                  <a:pt x="55" y="553"/>
                </a:lnTo>
                <a:lnTo>
                  <a:pt x="29" y="619"/>
                </a:lnTo>
                <a:lnTo>
                  <a:pt x="10" y="685"/>
                </a:lnTo>
                <a:lnTo>
                  <a:pt x="0" y="752"/>
                </a:lnTo>
                <a:lnTo>
                  <a:pt x="0" y="820"/>
                </a:lnTo>
                <a:lnTo>
                  <a:pt x="4" y="885"/>
                </a:lnTo>
                <a:lnTo>
                  <a:pt x="19" y="951"/>
                </a:lnTo>
                <a:lnTo>
                  <a:pt x="44" y="1018"/>
                </a:lnTo>
                <a:lnTo>
                  <a:pt x="76" y="1091"/>
                </a:lnTo>
                <a:lnTo>
                  <a:pt x="103" y="1168"/>
                </a:lnTo>
                <a:lnTo>
                  <a:pt x="135" y="1240"/>
                </a:lnTo>
                <a:lnTo>
                  <a:pt x="163" y="1311"/>
                </a:lnTo>
                <a:lnTo>
                  <a:pt x="190" y="1379"/>
                </a:lnTo>
                <a:lnTo>
                  <a:pt x="217" y="1444"/>
                </a:lnTo>
                <a:lnTo>
                  <a:pt x="237" y="1506"/>
                </a:lnTo>
                <a:lnTo>
                  <a:pt x="260" y="1564"/>
                </a:lnTo>
                <a:lnTo>
                  <a:pt x="277" y="1613"/>
                </a:lnTo>
                <a:lnTo>
                  <a:pt x="295" y="1659"/>
                </a:lnTo>
                <a:lnTo>
                  <a:pt x="308" y="1697"/>
                </a:lnTo>
                <a:lnTo>
                  <a:pt x="317" y="1732"/>
                </a:lnTo>
                <a:lnTo>
                  <a:pt x="324" y="1757"/>
                </a:lnTo>
                <a:lnTo>
                  <a:pt x="329" y="1778"/>
                </a:lnTo>
                <a:lnTo>
                  <a:pt x="330" y="1788"/>
                </a:lnTo>
                <a:lnTo>
                  <a:pt x="328" y="1796"/>
                </a:lnTo>
                <a:lnTo>
                  <a:pt x="352" y="1843"/>
                </a:lnTo>
                <a:lnTo>
                  <a:pt x="383" y="1890"/>
                </a:lnTo>
                <a:lnTo>
                  <a:pt x="420" y="1932"/>
                </a:lnTo>
                <a:lnTo>
                  <a:pt x="467" y="1971"/>
                </a:lnTo>
                <a:lnTo>
                  <a:pt x="521" y="2011"/>
                </a:lnTo>
                <a:lnTo>
                  <a:pt x="581" y="2045"/>
                </a:lnTo>
                <a:lnTo>
                  <a:pt x="645" y="2072"/>
                </a:lnTo>
                <a:lnTo>
                  <a:pt x="710" y="2096"/>
                </a:lnTo>
                <a:lnTo>
                  <a:pt x="785" y="2119"/>
                </a:lnTo>
                <a:lnTo>
                  <a:pt x="860" y="2135"/>
                </a:lnTo>
                <a:lnTo>
                  <a:pt x="941" y="2145"/>
                </a:lnTo>
                <a:lnTo>
                  <a:pt x="1022" y="2152"/>
                </a:lnTo>
                <a:lnTo>
                  <a:pt x="1105" y="2150"/>
                </a:lnTo>
                <a:lnTo>
                  <a:pt x="1191" y="2149"/>
                </a:lnTo>
                <a:lnTo>
                  <a:pt x="1275" y="2139"/>
                </a:lnTo>
                <a:lnTo>
                  <a:pt x="1358" y="2127"/>
                </a:lnTo>
                <a:lnTo>
                  <a:pt x="1442" y="2109"/>
                </a:lnTo>
                <a:lnTo>
                  <a:pt x="1527" y="2084"/>
                </a:lnTo>
                <a:lnTo>
                  <a:pt x="1614" y="2056"/>
                </a:lnTo>
                <a:lnTo>
                  <a:pt x="1693" y="2026"/>
                </a:lnTo>
                <a:lnTo>
                  <a:pt x="1773" y="1992"/>
                </a:lnTo>
                <a:lnTo>
                  <a:pt x="1848" y="1960"/>
                </a:lnTo>
                <a:lnTo>
                  <a:pt x="1920" y="1919"/>
                </a:lnTo>
                <a:lnTo>
                  <a:pt x="1984" y="1880"/>
                </a:lnTo>
                <a:lnTo>
                  <a:pt x="2045" y="1837"/>
                </a:lnTo>
                <a:lnTo>
                  <a:pt x="2099" y="1794"/>
                </a:lnTo>
                <a:lnTo>
                  <a:pt x="2144" y="1751"/>
                </a:lnTo>
                <a:lnTo>
                  <a:pt x="2185" y="1705"/>
                </a:lnTo>
                <a:lnTo>
                  <a:pt x="2216" y="1659"/>
                </a:lnTo>
                <a:lnTo>
                  <a:pt x="2241" y="1613"/>
                </a:lnTo>
                <a:lnTo>
                  <a:pt x="2260" y="1567"/>
                </a:lnTo>
                <a:lnTo>
                  <a:pt x="2268" y="1522"/>
                </a:lnTo>
                <a:lnTo>
                  <a:pt x="2269" y="1479"/>
                </a:lnTo>
                <a:lnTo>
                  <a:pt x="2267" y="1437"/>
                </a:lnTo>
                <a:lnTo>
                  <a:pt x="2255" y="1396"/>
                </a:lnTo>
                <a:lnTo>
                  <a:pt x="2229" y="1329"/>
                </a:lnTo>
                <a:lnTo>
                  <a:pt x="2210" y="1264"/>
                </a:lnTo>
                <a:lnTo>
                  <a:pt x="2193" y="1199"/>
                </a:lnTo>
                <a:lnTo>
                  <a:pt x="2183" y="1136"/>
                </a:lnTo>
                <a:lnTo>
                  <a:pt x="2180" y="1076"/>
                </a:lnTo>
                <a:lnTo>
                  <a:pt x="2182" y="1019"/>
                </a:lnTo>
                <a:lnTo>
                  <a:pt x="2188" y="968"/>
                </a:lnTo>
                <a:lnTo>
                  <a:pt x="2201" y="920"/>
                </a:lnTo>
                <a:lnTo>
                  <a:pt x="2221" y="879"/>
                </a:lnTo>
                <a:lnTo>
                  <a:pt x="2243" y="842"/>
                </a:lnTo>
                <a:lnTo>
                  <a:pt x="2270" y="813"/>
                </a:lnTo>
                <a:lnTo>
                  <a:pt x="2301" y="791"/>
                </a:lnTo>
                <a:lnTo>
                  <a:pt x="2337" y="780"/>
                </a:lnTo>
                <a:lnTo>
                  <a:pt x="2356" y="770"/>
                </a:lnTo>
                <a:lnTo>
                  <a:pt x="2375" y="754"/>
                </a:lnTo>
                <a:lnTo>
                  <a:pt x="2388" y="730"/>
                </a:lnTo>
                <a:lnTo>
                  <a:pt x="2395" y="699"/>
                </a:lnTo>
                <a:lnTo>
                  <a:pt x="2398" y="664"/>
                </a:lnTo>
                <a:lnTo>
                  <a:pt x="2399" y="618"/>
                </a:lnTo>
                <a:lnTo>
                  <a:pt x="2393" y="570"/>
                </a:lnTo>
                <a:lnTo>
                  <a:pt x="2384" y="521"/>
                </a:lnTo>
                <a:lnTo>
                  <a:pt x="2371" y="467"/>
                </a:lnTo>
                <a:lnTo>
                  <a:pt x="2351" y="413"/>
                </a:lnTo>
                <a:lnTo>
                  <a:pt x="2331" y="355"/>
                </a:lnTo>
                <a:lnTo>
                  <a:pt x="2307" y="313"/>
                </a:lnTo>
                <a:lnTo>
                  <a:pt x="2278" y="269"/>
                </a:lnTo>
                <a:lnTo>
                  <a:pt x="2236" y="229"/>
                </a:lnTo>
                <a:lnTo>
                  <a:pt x="2193" y="192"/>
                </a:lnTo>
                <a:lnTo>
                  <a:pt x="2140" y="156"/>
                </a:lnTo>
                <a:lnTo>
                  <a:pt x="2081" y="125"/>
                </a:lnTo>
                <a:lnTo>
                  <a:pt x="2016" y="97"/>
                </a:lnTo>
                <a:lnTo>
                  <a:pt x="1942" y="74"/>
                </a:lnTo>
                <a:lnTo>
                  <a:pt x="1865" y="50"/>
                </a:lnTo>
                <a:lnTo>
                  <a:pt x="1785" y="33"/>
                </a:lnTo>
                <a:lnTo>
                  <a:pt x="1696" y="20"/>
                </a:lnTo>
                <a:lnTo>
                  <a:pt x="1604" y="8"/>
                </a:lnTo>
                <a:lnTo>
                  <a:pt x="1507" y="2"/>
                </a:lnTo>
                <a:lnTo>
                  <a:pt x="1411" y="0"/>
                </a:lnTo>
                <a:lnTo>
                  <a:pt x="1310" y="4"/>
                </a:lnTo>
                <a:lnTo>
                  <a:pt x="1206" y="8"/>
                </a:lnTo>
                <a:lnTo>
                  <a:pt x="1104" y="17"/>
                </a:lnTo>
                <a:lnTo>
                  <a:pt x="998" y="33"/>
                </a:lnTo>
                <a:lnTo>
                  <a:pt x="890" y="48"/>
                </a:lnTo>
                <a:lnTo>
                  <a:pt x="786" y="69"/>
                </a:lnTo>
                <a:lnTo>
                  <a:pt x="681" y="93"/>
                </a:lnTo>
              </a:path>
            </a:pathLst>
          </a:custGeom>
          <a:solidFill>
            <a:schemeClr val="accent3">
              <a:lumMod val="20000"/>
              <a:lumOff val="80000"/>
            </a:schemeClr>
          </a:solidFill>
          <a:ln w="12700" cap="rnd" cmpd="sng">
            <a:solidFill>
              <a:srgbClr val="000000"/>
            </a:solidFill>
            <a:prstDash val="solid"/>
            <a:round/>
            <a:headEnd type="none" w="med" len="med"/>
            <a:tailEnd type="none" w="med" len="med"/>
          </a:ln>
          <a:effectLst>
            <a:outerShdw blurRad="63500" dist="107763" dir="2700000" algn="ctr" rotWithShape="0">
              <a:srgbClr val="000000"/>
            </a:outerShdw>
          </a:effectLst>
        </p:spPr>
        <p:txBody>
          <a:bodyPr/>
          <a:lstStyle/>
          <a:p>
            <a:endParaRPr lang="en-US"/>
          </a:p>
        </p:txBody>
      </p:sp>
      <p:sp>
        <p:nvSpPr>
          <p:cNvPr id="67587" name="Rectangle 3"/>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normAutofit fontScale="90000"/>
          </a:bodyPr>
          <a:lstStyle/>
          <a:p>
            <a:r>
              <a:rPr lang="en-US" altLang="x-none"/>
              <a:t>Population &amp; Sample Regression Models</a:t>
            </a:r>
          </a:p>
        </p:txBody>
      </p:sp>
      <p:sp>
        <p:nvSpPr>
          <p:cNvPr id="67588" name="Rectangle 4"/>
          <p:cNvSpPr>
            <a:spLocks noChangeArrowheads="1"/>
          </p:cNvSpPr>
          <p:nvPr/>
        </p:nvSpPr>
        <p:spPr bwMode="auto">
          <a:xfrm>
            <a:off x="3087689" y="2916238"/>
            <a:ext cx="205422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400" b="1" dirty="0">
                <a:solidFill>
                  <a:schemeClr val="tx2"/>
                </a:solidFill>
              </a:rPr>
              <a:t>Unknown Relationship</a:t>
            </a:r>
          </a:p>
        </p:txBody>
      </p:sp>
      <p:sp>
        <p:nvSpPr>
          <p:cNvPr id="67589" name="Rectangle 5"/>
          <p:cNvSpPr>
            <a:spLocks noChangeArrowheads="1"/>
          </p:cNvSpPr>
          <p:nvPr/>
        </p:nvSpPr>
        <p:spPr bwMode="auto">
          <a:xfrm>
            <a:off x="3089276" y="1978025"/>
            <a:ext cx="20542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800" b="1" dirty="0"/>
              <a:t>Population</a:t>
            </a:r>
          </a:p>
        </p:txBody>
      </p:sp>
      <p:sp>
        <p:nvSpPr>
          <p:cNvPr id="67590" name="Rectangle 6"/>
          <p:cNvSpPr>
            <a:spLocks noChangeArrowheads="1"/>
          </p:cNvSpPr>
          <p:nvPr/>
        </p:nvSpPr>
        <p:spPr bwMode="auto">
          <a:xfrm>
            <a:off x="6810376" y="1976439"/>
            <a:ext cx="31210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800" b="1"/>
              <a:t>Random Sample</a:t>
            </a:r>
          </a:p>
        </p:txBody>
      </p:sp>
      <p:sp>
        <p:nvSpPr>
          <p:cNvPr id="67591" name="Oval 7"/>
          <p:cNvSpPr>
            <a:spLocks noChangeArrowheads="1"/>
          </p:cNvSpPr>
          <p:nvPr/>
        </p:nvSpPr>
        <p:spPr bwMode="auto">
          <a:xfrm>
            <a:off x="7577138" y="3587750"/>
            <a:ext cx="1587500" cy="977900"/>
          </a:xfrm>
          <a:prstGeom prst="ellipse">
            <a:avLst/>
          </a:prstGeom>
          <a:solidFill>
            <a:schemeClr val="accent1"/>
          </a:solidFill>
          <a:ln w="12700">
            <a:solidFill>
              <a:srgbClr val="000000"/>
            </a:solidFill>
            <a:round/>
            <a:headEnd/>
            <a:tailEnd/>
          </a:ln>
          <a:effectLst>
            <a:outerShdw blurRad="63500" dist="107763" dir="2700000" algn="ctr" rotWithShape="0">
              <a:srgbClr val="000000">
                <a:alpha val="74998"/>
              </a:srgbClr>
            </a:outerShdw>
          </a:effectLst>
        </p:spPr>
        <p:txBody>
          <a:bodyPr wrap="none" anchor="ctr"/>
          <a:lstStyle/>
          <a:p>
            <a:endParaRPr lang="en-US"/>
          </a:p>
        </p:txBody>
      </p:sp>
      <p:sp>
        <p:nvSpPr>
          <p:cNvPr id="67592" name="Oval 8"/>
          <p:cNvSpPr>
            <a:spLocks noChangeArrowheads="1"/>
          </p:cNvSpPr>
          <p:nvPr/>
        </p:nvSpPr>
        <p:spPr bwMode="auto">
          <a:xfrm>
            <a:off x="3587750" y="4502150"/>
            <a:ext cx="1587500" cy="977900"/>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67593" name="Object 9">
            <a:hlinkClick r:id="" action="ppaction://ole?verb=0"/>
          </p:cNvPr>
          <p:cNvGraphicFramePr>
            <a:graphicFrameLocks/>
          </p:cNvGraphicFramePr>
          <p:nvPr/>
        </p:nvGraphicFramePr>
        <p:xfrm>
          <a:off x="2408239" y="3843339"/>
          <a:ext cx="3252787" cy="458787"/>
        </p:xfrm>
        <a:graphic>
          <a:graphicData uri="http://schemas.openxmlformats.org/presentationml/2006/ole">
            <mc:AlternateContent xmlns:mc="http://schemas.openxmlformats.org/markup-compatibility/2006">
              <mc:Choice xmlns:v="urn:schemas-microsoft-com:vml" Requires="v">
                <p:oleObj spid="_x0000_s2058" name="MathType Equation" r:id="rId4" imgW="3260520" imgH="466560" progId="Equation">
                  <p:embed/>
                </p:oleObj>
              </mc:Choice>
              <mc:Fallback>
                <p:oleObj name="MathType Equation" r:id="rId4" imgW="3260520" imgH="466560" progId="Equation">
                  <p:embed/>
                  <p:pic>
                    <p:nvPicPr>
                      <p:cNvPr id="67593" name="Object 9">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8239" y="3843339"/>
                        <a:ext cx="3252787"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7594" name="Rectangle 10"/>
          <p:cNvSpPr>
            <a:spLocks noChangeArrowheads="1"/>
          </p:cNvSpPr>
          <p:nvPr/>
        </p:nvSpPr>
        <p:spPr bwMode="auto">
          <a:xfrm>
            <a:off x="2728979" y="44799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67595" name="Rectangle 11"/>
          <p:cNvSpPr>
            <a:spLocks noChangeArrowheads="1"/>
          </p:cNvSpPr>
          <p:nvPr/>
        </p:nvSpPr>
        <p:spPr bwMode="auto">
          <a:xfrm>
            <a:off x="4130741" y="449580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latin typeface="Wingdings" charset="2"/>
              </a:rPr>
              <a:t></a:t>
            </a:r>
            <a:r>
              <a:rPr lang="en-US" altLang="x-none" sz="3200" b="1" dirty="0"/>
              <a:t> </a:t>
            </a:r>
          </a:p>
        </p:txBody>
      </p:sp>
      <p:sp>
        <p:nvSpPr>
          <p:cNvPr id="67596" name="Rectangle 12"/>
          <p:cNvSpPr>
            <a:spLocks noChangeArrowheads="1"/>
          </p:cNvSpPr>
          <p:nvPr/>
        </p:nvSpPr>
        <p:spPr bwMode="auto">
          <a:xfrm>
            <a:off x="5251516" y="32813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67597" name="Rectangle 13"/>
          <p:cNvSpPr>
            <a:spLocks noChangeArrowheads="1"/>
          </p:cNvSpPr>
          <p:nvPr/>
        </p:nvSpPr>
        <p:spPr bwMode="auto">
          <a:xfrm>
            <a:off x="3476691" y="55165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7598" name="Rectangle 14"/>
          <p:cNvSpPr>
            <a:spLocks noChangeArrowheads="1"/>
          </p:cNvSpPr>
          <p:nvPr/>
        </p:nvSpPr>
        <p:spPr bwMode="auto">
          <a:xfrm>
            <a:off x="3949766" y="49371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sp>
        <p:nvSpPr>
          <p:cNvPr id="67599" name="Rectangle 15"/>
          <p:cNvSpPr>
            <a:spLocks noChangeArrowheads="1"/>
          </p:cNvSpPr>
          <p:nvPr/>
        </p:nvSpPr>
        <p:spPr bwMode="auto">
          <a:xfrm>
            <a:off x="8202679" y="36290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sp>
        <p:nvSpPr>
          <p:cNvPr id="67600" name="Rectangle 16"/>
          <p:cNvSpPr>
            <a:spLocks noChangeArrowheads="1"/>
          </p:cNvSpPr>
          <p:nvPr/>
        </p:nvSpPr>
        <p:spPr bwMode="auto">
          <a:xfrm>
            <a:off x="8021704" y="407035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grpSp>
        <p:nvGrpSpPr>
          <p:cNvPr id="67603" name="Group 19"/>
          <p:cNvGrpSpPr>
            <a:grpSpLocks/>
          </p:cNvGrpSpPr>
          <p:nvPr/>
        </p:nvGrpSpPr>
        <p:grpSpPr bwMode="auto">
          <a:xfrm>
            <a:off x="4837114" y="4667250"/>
            <a:ext cx="3108325" cy="1100138"/>
            <a:chOff x="2087" y="2940"/>
            <a:chExt cx="1958" cy="693"/>
          </a:xfrm>
          <a:solidFill>
            <a:schemeClr val="tx2"/>
          </a:solidFill>
        </p:grpSpPr>
        <p:sp>
          <p:nvSpPr>
            <p:cNvPr id="67601" name="Freeform 17"/>
            <p:cNvSpPr>
              <a:spLocks/>
            </p:cNvSpPr>
            <p:nvPr/>
          </p:nvSpPr>
          <p:spPr bwMode="auto">
            <a:xfrm>
              <a:off x="2087" y="2940"/>
              <a:ext cx="1958" cy="655"/>
            </a:xfrm>
            <a:custGeom>
              <a:avLst/>
              <a:gdLst>
                <a:gd name="T0" fmla="*/ 38 w 1958"/>
                <a:gd name="T1" fmla="*/ 357 h 655"/>
                <a:gd name="T2" fmla="*/ 139 w 1958"/>
                <a:gd name="T3" fmla="*/ 422 h 655"/>
                <a:gd name="T4" fmla="*/ 270 w 1958"/>
                <a:gd name="T5" fmla="*/ 486 h 655"/>
                <a:gd name="T6" fmla="*/ 408 w 1958"/>
                <a:gd name="T7" fmla="*/ 533 h 655"/>
                <a:gd name="T8" fmla="*/ 565 w 1958"/>
                <a:gd name="T9" fmla="*/ 581 h 655"/>
                <a:gd name="T10" fmla="*/ 733 w 1958"/>
                <a:gd name="T11" fmla="*/ 614 h 655"/>
                <a:gd name="T12" fmla="*/ 937 w 1958"/>
                <a:gd name="T13" fmla="*/ 636 h 655"/>
                <a:gd name="T14" fmla="*/ 1118 w 1958"/>
                <a:gd name="T15" fmla="*/ 643 h 655"/>
                <a:gd name="T16" fmla="*/ 1302 w 1958"/>
                <a:gd name="T17" fmla="*/ 615 h 655"/>
                <a:gd name="T18" fmla="*/ 1471 w 1958"/>
                <a:gd name="T19" fmla="*/ 563 h 655"/>
                <a:gd name="T20" fmla="*/ 1571 w 1958"/>
                <a:gd name="T21" fmla="*/ 505 h 655"/>
                <a:gd name="T22" fmla="*/ 1647 w 1958"/>
                <a:gd name="T23" fmla="*/ 449 h 655"/>
                <a:gd name="T24" fmla="*/ 1807 w 1958"/>
                <a:gd name="T25" fmla="*/ 654 h 655"/>
                <a:gd name="T26" fmla="*/ 1825 w 1958"/>
                <a:gd name="T27" fmla="*/ 473 h 655"/>
                <a:gd name="T28" fmla="*/ 1866 w 1958"/>
                <a:gd name="T29" fmla="*/ 277 h 655"/>
                <a:gd name="T30" fmla="*/ 1957 w 1958"/>
                <a:gd name="T31" fmla="*/ 127 h 655"/>
                <a:gd name="T32" fmla="*/ 1839 w 1958"/>
                <a:gd name="T33" fmla="*/ 83 h 655"/>
                <a:gd name="T34" fmla="*/ 1640 w 1958"/>
                <a:gd name="T35" fmla="*/ 71 h 655"/>
                <a:gd name="T36" fmla="*/ 1496 w 1958"/>
                <a:gd name="T37" fmla="*/ 36 h 655"/>
                <a:gd name="T38" fmla="*/ 1541 w 1958"/>
                <a:gd name="T39" fmla="*/ 197 h 655"/>
                <a:gd name="T40" fmla="*/ 1419 w 1958"/>
                <a:gd name="T41" fmla="*/ 291 h 655"/>
                <a:gd name="T42" fmla="*/ 1265 w 1958"/>
                <a:gd name="T43" fmla="*/ 360 h 655"/>
                <a:gd name="T44" fmla="*/ 1086 w 1958"/>
                <a:gd name="T45" fmla="*/ 411 h 655"/>
                <a:gd name="T46" fmla="*/ 855 w 1958"/>
                <a:gd name="T47" fmla="*/ 445 h 655"/>
                <a:gd name="T48" fmla="*/ 649 w 1958"/>
                <a:gd name="T49" fmla="*/ 447 h 655"/>
                <a:gd name="T50" fmla="*/ 551 w 1958"/>
                <a:gd name="T51" fmla="*/ 444 h 655"/>
                <a:gd name="T52" fmla="*/ 468 w 1958"/>
                <a:gd name="T53" fmla="*/ 434 h 655"/>
                <a:gd name="T54" fmla="*/ 335 w 1958"/>
                <a:gd name="T55" fmla="*/ 412 h 655"/>
                <a:gd name="T56" fmla="*/ 252 w 1958"/>
                <a:gd name="T57" fmla="*/ 392 h 655"/>
                <a:gd name="T58" fmla="*/ 173 w 1958"/>
                <a:gd name="T59" fmla="*/ 368 h 655"/>
                <a:gd name="T60" fmla="*/ 86 w 1958"/>
                <a:gd name="T61" fmla="*/ 331 h 655"/>
                <a:gd name="T62" fmla="*/ 0 w 1958"/>
                <a:gd name="T63" fmla="*/ 29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8" h="655">
                  <a:moveTo>
                    <a:pt x="0" y="291"/>
                  </a:moveTo>
                  <a:lnTo>
                    <a:pt x="38" y="357"/>
                  </a:lnTo>
                  <a:lnTo>
                    <a:pt x="95" y="393"/>
                  </a:lnTo>
                  <a:lnTo>
                    <a:pt x="139" y="422"/>
                  </a:lnTo>
                  <a:lnTo>
                    <a:pt x="200" y="455"/>
                  </a:lnTo>
                  <a:lnTo>
                    <a:pt x="270" y="486"/>
                  </a:lnTo>
                  <a:lnTo>
                    <a:pt x="329" y="503"/>
                  </a:lnTo>
                  <a:lnTo>
                    <a:pt x="408" y="533"/>
                  </a:lnTo>
                  <a:lnTo>
                    <a:pt x="488" y="557"/>
                  </a:lnTo>
                  <a:lnTo>
                    <a:pt x="565" y="581"/>
                  </a:lnTo>
                  <a:lnTo>
                    <a:pt x="664" y="604"/>
                  </a:lnTo>
                  <a:lnTo>
                    <a:pt x="733" y="614"/>
                  </a:lnTo>
                  <a:lnTo>
                    <a:pt x="830" y="625"/>
                  </a:lnTo>
                  <a:lnTo>
                    <a:pt x="937" y="636"/>
                  </a:lnTo>
                  <a:lnTo>
                    <a:pt x="1040" y="642"/>
                  </a:lnTo>
                  <a:lnTo>
                    <a:pt x="1118" y="643"/>
                  </a:lnTo>
                  <a:lnTo>
                    <a:pt x="1219" y="630"/>
                  </a:lnTo>
                  <a:lnTo>
                    <a:pt x="1302" y="615"/>
                  </a:lnTo>
                  <a:lnTo>
                    <a:pt x="1387" y="593"/>
                  </a:lnTo>
                  <a:lnTo>
                    <a:pt x="1471" y="563"/>
                  </a:lnTo>
                  <a:lnTo>
                    <a:pt x="1518" y="538"/>
                  </a:lnTo>
                  <a:lnTo>
                    <a:pt x="1571" y="505"/>
                  </a:lnTo>
                  <a:lnTo>
                    <a:pt x="1610" y="476"/>
                  </a:lnTo>
                  <a:lnTo>
                    <a:pt x="1647" y="449"/>
                  </a:lnTo>
                  <a:lnTo>
                    <a:pt x="1671" y="421"/>
                  </a:lnTo>
                  <a:lnTo>
                    <a:pt x="1807" y="654"/>
                  </a:lnTo>
                  <a:lnTo>
                    <a:pt x="1813" y="571"/>
                  </a:lnTo>
                  <a:lnTo>
                    <a:pt x="1825" y="473"/>
                  </a:lnTo>
                  <a:lnTo>
                    <a:pt x="1839" y="375"/>
                  </a:lnTo>
                  <a:lnTo>
                    <a:pt x="1866" y="277"/>
                  </a:lnTo>
                  <a:lnTo>
                    <a:pt x="1894" y="213"/>
                  </a:lnTo>
                  <a:lnTo>
                    <a:pt x="1957" y="127"/>
                  </a:lnTo>
                  <a:lnTo>
                    <a:pt x="1926" y="77"/>
                  </a:lnTo>
                  <a:lnTo>
                    <a:pt x="1839" y="83"/>
                  </a:lnTo>
                  <a:lnTo>
                    <a:pt x="1744" y="86"/>
                  </a:lnTo>
                  <a:lnTo>
                    <a:pt x="1640" y="71"/>
                  </a:lnTo>
                  <a:lnTo>
                    <a:pt x="1550" y="52"/>
                  </a:lnTo>
                  <a:lnTo>
                    <a:pt x="1496" y="36"/>
                  </a:lnTo>
                  <a:lnTo>
                    <a:pt x="1427" y="0"/>
                  </a:lnTo>
                  <a:lnTo>
                    <a:pt x="1541" y="197"/>
                  </a:lnTo>
                  <a:lnTo>
                    <a:pt x="1478" y="251"/>
                  </a:lnTo>
                  <a:lnTo>
                    <a:pt x="1419" y="291"/>
                  </a:lnTo>
                  <a:lnTo>
                    <a:pt x="1343" y="330"/>
                  </a:lnTo>
                  <a:lnTo>
                    <a:pt x="1265" y="360"/>
                  </a:lnTo>
                  <a:lnTo>
                    <a:pt x="1170" y="389"/>
                  </a:lnTo>
                  <a:lnTo>
                    <a:pt x="1086" y="411"/>
                  </a:lnTo>
                  <a:lnTo>
                    <a:pt x="961" y="435"/>
                  </a:lnTo>
                  <a:lnTo>
                    <a:pt x="855" y="445"/>
                  </a:lnTo>
                  <a:lnTo>
                    <a:pt x="758" y="449"/>
                  </a:lnTo>
                  <a:lnTo>
                    <a:pt x="649" y="447"/>
                  </a:lnTo>
                  <a:lnTo>
                    <a:pt x="598" y="445"/>
                  </a:lnTo>
                  <a:lnTo>
                    <a:pt x="551" y="444"/>
                  </a:lnTo>
                  <a:lnTo>
                    <a:pt x="509" y="438"/>
                  </a:lnTo>
                  <a:lnTo>
                    <a:pt x="468" y="434"/>
                  </a:lnTo>
                  <a:lnTo>
                    <a:pt x="391" y="425"/>
                  </a:lnTo>
                  <a:lnTo>
                    <a:pt x="335" y="412"/>
                  </a:lnTo>
                  <a:lnTo>
                    <a:pt x="294" y="402"/>
                  </a:lnTo>
                  <a:lnTo>
                    <a:pt x="252" y="392"/>
                  </a:lnTo>
                  <a:lnTo>
                    <a:pt x="210" y="378"/>
                  </a:lnTo>
                  <a:lnTo>
                    <a:pt x="173" y="368"/>
                  </a:lnTo>
                  <a:lnTo>
                    <a:pt x="131" y="352"/>
                  </a:lnTo>
                  <a:lnTo>
                    <a:pt x="86" y="331"/>
                  </a:lnTo>
                  <a:lnTo>
                    <a:pt x="39" y="312"/>
                  </a:lnTo>
                  <a:lnTo>
                    <a:pt x="0"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7602" name="Freeform 18"/>
            <p:cNvSpPr>
              <a:spLocks/>
            </p:cNvSpPr>
            <p:nvPr/>
          </p:nvSpPr>
          <p:spPr bwMode="auto">
            <a:xfrm>
              <a:off x="2127" y="2997"/>
              <a:ext cx="1918" cy="636"/>
            </a:xfrm>
            <a:custGeom>
              <a:avLst/>
              <a:gdLst>
                <a:gd name="T0" fmla="*/ 0 w 1918"/>
                <a:gd name="T1" fmla="*/ 297 h 636"/>
                <a:gd name="T2" fmla="*/ 52 w 1918"/>
                <a:gd name="T3" fmla="*/ 342 h 636"/>
                <a:gd name="T4" fmla="*/ 97 w 1918"/>
                <a:gd name="T5" fmla="*/ 377 h 636"/>
                <a:gd name="T6" fmla="*/ 139 w 1918"/>
                <a:gd name="T7" fmla="*/ 403 h 636"/>
                <a:gd name="T8" fmla="*/ 187 w 1918"/>
                <a:gd name="T9" fmla="*/ 432 h 636"/>
                <a:gd name="T10" fmla="*/ 256 w 1918"/>
                <a:gd name="T11" fmla="*/ 472 h 636"/>
                <a:gd name="T12" fmla="*/ 325 w 1918"/>
                <a:gd name="T13" fmla="*/ 504 h 636"/>
                <a:gd name="T14" fmla="*/ 405 w 1918"/>
                <a:gd name="T15" fmla="*/ 534 h 636"/>
                <a:gd name="T16" fmla="*/ 485 w 1918"/>
                <a:gd name="T17" fmla="*/ 558 h 636"/>
                <a:gd name="T18" fmla="*/ 560 w 1918"/>
                <a:gd name="T19" fmla="*/ 578 h 636"/>
                <a:gd name="T20" fmla="*/ 657 w 1918"/>
                <a:gd name="T21" fmla="*/ 600 h 636"/>
                <a:gd name="T22" fmla="*/ 727 w 1918"/>
                <a:gd name="T23" fmla="*/ 611 h 636"/>
                <a:gd name="T24" fmla="*/ 823 w 1918"/>
                <a:gd name="T25" fmla="*/ 620 h 636"/>
                <a:gd name="T26" fmla="*/ 928 w 1918"/>
                <a:gd name="T27" fmla="*/ 630 h 636"/>
                <a:gd name="T28" fmla="*/ 1032 w 1918"/>
                <a:gd name="T29" fmla="*/ 634 h 636"/>
                <a:gd name="T30" fmla="*/ 1109 w 1918"/>
                <a:gd name="T31" fmla="*/ 635 h 636"/>
                <a:gd name="T32" fmla="*/ 1211 w 1918"/>
                <a:gd name="T33" fmla="*/ 622 h 636"/>
                <a:gd name="T34" fmla="*/ 1291 w 1918"/>
                <a:gd name="T35" fmla="*/ 606 h 636"/>
                <a:gd name="T36" fmla="*/ 1376 w 1918"/>
                <a:gd name="T37" fmla="*/ 584 h 636"/>
                <a:gd name="T38" fmla="*/ 1461 w 1918"/>
                <a:gd name="T39" fmla="*/ 554 h 636"/>
                <a:gd name="T40" fmla="*/ 1508 w 1918"/>
                <a:gd name="T41" fmla="*/ 532 h 636"/>
                <a:gd name="T42" fmla="*/ 1561 w 1918"/>
                <a:gd name="T43" fmla="*/ 498 h 636"/>
                <a:gd name="T44" fmla="*/ 1599 w 1918"/>
                <a:gd name="T45" fmla="*/ 468 h 636"/>
                <a:gd name="T46" fmla="*/ 1636 w 1918"/>
                <a:gd name="T47" fmla="*/ 439 h 636"/>
                <a:gd name="T48" fmla="*/ 1663 w 1918"/>
                <a:gd name="T49" fmla="*/ 413 h 636"/>
                <a:gd name="T50" fmla="*/ 1774 w 1918"/>
                <a:gd name="T51" fmla="*/ 606 h 636"/>
                <a:gd name="T52" fmla="*/ 1782 w 1918"/>
                <a:gd name="T53" fmla="*/ 519 h 636"/>
                <a:gd name="T54" fmla="*/ 1795 w 1918"/>
                <a:gd name="T55" fmla="*/ 439 h 636"/>
                <a:gd name="T56" fmla="*/ 1812 w 1918"/>
                <a:gd name="T57" fmla="*/ 332 h 636"/>
                <a:gd name="T58" fmla="*/ 1840 w 1918"/>
                <a:gd name="T59" fmla="*/ 239 h 636"/>
                <a:gd name="T60" fmla="*/ 1872 w 1918"/>
                <a:gd name="T61" fmla="*/ 158 h 636"/>
                <a:gd name="T62" fmla="*/ 1917 w 1918"/>
                <a:gd name="T63" fmla="*/ 71 h 636"/>
                <a:gd name="T64" fmla="*/ 1831 w 1918"/>
                <a:gd name="T65" fmla="*/ 77 h 636"/>
                <a:gd name="T66" fmla="*/ 1737 w 1918"/>
                <a:gd name="T67" fmla="*/ 80 h 636"/>
                <a:gd name="T68" fmla="*/ 1633 w 1918"/>
                <a:gd name="T69" fmla="*/ 68 h 636"/>
                <a:gd name="T70" fmla="*/ 1544 w 1918"/>
                <a:gd name="T71" fmla="*/ 48 h 636"/>
                <a:gd name="T72" fmla="*/ 1491 w 1918"/>
                <a:gd name="T73" fmla="*/ 34 h 636"/>
                <a:gd name="T74" fmla="*/ 1422 w 1918"/>
                <a:gd name="T75" fmla="*/ 0 h 636"/>
                <a:gd name="T76" fmla="*/ 1534 w 1918"/>
                <a:gd name="T77" fmla="*/ 195 h 636"/>
                <a:gd name="T78" fmla="*/ 1472 w 1918"/>
                <a:gd name="T79" fmla="*/ 245 h 636"/>
                <a:gd name="T80" fmla="*/ 1413 w 1918"/>
                <a:gd name="T81" fmla="*/ 287 h 636"/>
                <a:gd name="T82" fmla="*/ 1335 w 1918"/>
                <a:gd name="T83" fmla="*/ 325 h 636"/>
                <a:gd name="T84" fmla="*/ 1258 w 1918"/>
                <a:gd name="T85" fmla="*/ 357 h 636"/>
                <a:gd name="T86" fmla="*/ 1164 w 1918"/>
                <a:gd name="T87" fmla="*/ 384 h 636"/>
                <a:gd name="T88" fmla="*/ 1080 w 1918"/>
                <a:gd name="T89" fmla="*/ 405 h 636"/>
                <a:gd name="T90" fmla="*/ 954 w 1918"/>
                <a:gd name="T91" fmla="*/ 431 h 636"/>
                <a:gd name="T92" fmla="*/ 851 w 1918"/>
                <a:gd name="T93" fmla="*/ 442 h 636"/>
                <a:gd name="T94" fmla="*/ 753 w 1918"/>
                <a:gd name="T95" fmla="*/ 449 h 636"/>
                <a:gd name="T96" fmla="*/ 645 w 1918"/>
                <a:gd name="T97" fmla="*/ 446 h 636"/>
                <a:gd name="T98" fmla="*/ 595 w 1918"/>
                <a:gd name="T99" fmla="*/ 445 h 636"/>
                <a:gd name="T100" fmla="*/ 548 w 1918"/>
                <a:gd name="T101" fmla="*/ 444 h 636"/>
                <a:gd name="T102" fmla="*/ 505 w 1918"/>
                <a:gd name="T103" fmla="*/ 438 h 636"/>
                <a:gd name="T104" fmla="*/ 463 w 1918"/>
                <a:gd name="T105" fmla="*/ 433 h 636"/>
                <a:gd name="T106" fmla="*/ 390 w 1918"/>
                <a:gd name="T107" fmla="*/ 427 h 636"/>
                <a:gd name="T108" fmla="*/ 334 w 1918"/>
                <a:gd name="T109" fmla="*/ 414 h 636"/>
                <a:gd name="T110" fmla="*/ 293 w 1918"/>
                <a:gd name="T111" fmla="*/ 404 h 636"/>
                <a:gd name="T112" fmla="*/ 250 w 1918"/>
                <a:gd name="T113" fmla="*/ 394 h 636"/>
                <a:gd name="T114" fmla="*/ 208 w 1918"/>
                <a:gd name="T115" fmla="*/ 382 h 636"/>
                <a:gd name="T116" fmla="*/ 173 w 1918"/>
                <a:gd name="T117" fmla="*/ 371 h 636"/>
                <a:gd name="T118" fmla="*/ 130 w 1918"/>
                <a:gd name="T119" fmla="*/ 357 h 636"/>
                <a:gd name="T120" fmla="*/ 84 w 1918"/>
                <a:gd name="T121" fmla="*/ 337 h 636"/>
                <a:gd name="T122" fmla="*/ 41 w 1918"/>
                <a:gd name="T123" fmla="*/ 320 h 636"/>
                <a:gd name="T124" fmla="*/ 0 w 1918"/>
                <a:gd name="T125" fmla="*/ 29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18" h="636">
                  <a:moveTo>
                    <a:pt x="0" y="297"/>
                  </a:moveTo>
                  <a:lnTo>
                    <a:pt x="52" y="342"/>
                  </a:lnTo>
                  <a:lnTo>
                    <a:pt x="97" y="377"/>
                  </a:lnTo>
                  <a:lnTo>
                    <a:pt x="139" y="403"/>
                  </a:lnTo>
                  <a:lnTo>
                    <a:pt x="187" y="432"/>
                  </a:lnTo>
                  <a:lnTo>
                    <a:pt x="256" y="472"/>
                  </a:lnTo>
                  <a:lnTo>
                    <a:pt x="325" y="504"/>
                  </a:lnTo>
                  <a:lnTo>
                    <a:pt x="405" y="534"/>
                  </a:lnTo>
                  <a:lnTo>
                    <a:pt x="485" y="558"/>
                  </a:lnTo>
                  <a:lnTo>
                    <a:pt x="560" y="578"/>
                  </a:lnTo>
                  <a:lnTo>
                    <a:pt x="657" y="600"/>
                  </a:lnTo>
                  <a:lnTo>
                    <a:pt x="727" y="611"/>
                  </a:lnTo>
                  <a:lnTo>
                    <a:pt x="823" y="620"/>
                  </a:lnTo>
                  <a:lnTo>
                    <a:pt x="928" y="630"/>
                  </a:lnTo>
                  <a:lnTo>
                    <a:pt x="1032" y="634"/>
                  </a:lnTo>
                  <a:lnTo>
                    <a:pt x="1109" y="635"/>
                  </a:lnTo>
                  <a:lnTo>
                    <a:pt x="1211" y="622"/>
                  </a:lnTo>
                  <a:lnTo>
                    <a:pt x="1291" y="606"/>
                  </a:lnTo>
                  <a:lnTo>
                    <a:pt x="1376" y="584"/>
                  </a:lnTo>
                  <a:lnTo>
                    <a:pt x="1461" y="554"/>
                  </a:lnTo>
                  <a:lnTo>
                    <a:pt x="1508" y="532"/>
                  </a:lnTo>
                  <a:lnTo>
                    <a:pt x="1561" y="498"/>
                  </a:lnTo>
                  <a:lnTo>
                    <a:pt x="1599" y="468"/>
                  </a:lnTo>
                  <a:lnTo>
                    <a:pt x="1636" y="439"/>
                  </a:lnTo>
                  <a:lnTo>
                    <a:pt x="1663" y="413"/>
                  </a:lnTo>
                  <a:lnTo>
                    <a:pt x="1774" y="606"/>
                  </a:lnTo>
                  <a:lnTo>
                    <a:pt x="1782" y="519"/>
                  </a:lnTo>
                  <a:lnTo>
                    <a:pt x="1795" y="439"/>
                  </a:lnTo>
                  <a:lnTo>
                    <a:pt x="1812" y="332"/>
                  </a:lnTo>
                  <a:lnTo>
                    <a:pt x="1840" y="239"/>
                  </a:lnTo>
                  <a:lnTo>
                    <a:pt x="1872" y="158"/>
                  </a:lnTo>
                  <a:lnTo>
                    <a:pt x="1917" y="71"/>
                  </a:lnTo>
                  <a:lnTo>
                    <a:pt x="1831" y="77"/>
                  </a:lnTo>
                  <a:lnTo>
                    <a:pt x="1737" y="80"/>
                  </a:lnTo>
                  <a:lnTo>
                    <a:pt x="1633" y="68"/>
                  </a:lnTo>
                  <a:lnTo>
                    <a:pt x="1544" y="48"/>
                  </a:lnTo>
                  <a:lnTo>
                    <a:pt x="1491" y="34"/>
                  </a:lnTo>
                  <a:lnTo>
                    <a:pt x="1422" y="0"/>
                  </a:lnTo>
                  <a:lnTo>
                    <a:pt x="1534" y="195"/>
                  </a:lnTo>
                  <a:lnTo>
                    <a:pt x="1472" y="245"/>
                  </a:lnTo>
                  <a:lnTo>
                    <a:pt x="1413" y="287"/>
                  </a:lnTo>
                  <a:lnTo>
                    <a:pt x="1335" y="325"/>
                  </a:lnTo>
                  <a:lnTo>
                    <a:pt x="1258" y="357"/>
                  </a:lnTo>
                  <a:lnTo>
                    <a:pt x="1164" y="384"/>
                  </a:lnTo>
                  <a:lnTo>
                    <a:pt x="1080" y="405"/>
                  </a:lnTo>
                  <a:lnTo>
                    <a:pt x="954" y="431"/>
                  </a:lnTo>
                  <a:lnTo>
                    <a:pt x="851" y="442"/>
                  </a:lnTo>
                  <a:lnTo>
                    <a:pt x="753" y="449"/>
                  </a:lnTo>
                  <a:lnTo>
                    <a:pt x="645" y="446"/>
                  </a:lnTo>
                  <a:lnTo>
                    <a:pt x="595" y="445"/>
                  </a:lnTo>
                  <a:lnTo>
                    <a:pt x="548" y="444"/>
                  </a:lnTo>
                  <a:lnTo>
                    <a:pt x="505" y="438"/>
                  </a:lnTo>
                  <a:lnTo>
                    <a:pt x="463" y="433"/>
                  </a:lnTo>
                  <a:lnTo>
                    <a:pt x="390" y="427"/>
                  </a:lnTo>
                  <a:lnTo>
                    <a:pt x="334" y="414"/>
                  </a:lnTo>
                  <a:lnTo>
                    <a:pt x="293" y="404"/>
                  </a:lnTo>
                  <a:lnTo>
                    <a:pt x="250" y="394"/>
                  </a:lnTo>
                  <a:lnTo>
                    <a:pt x="208" y="382"/>
                  </a:lnTo>
                  <a:lnTo>
                    <a:pt x="173" y="371"/>
                  </a:lnTo>
                  <a:lnTo>
                    <a:pt x="130" y="357"/>
                  </a:lnTo>
                  <a:lnTo>
                    <a:pt x="84" y="337"/>
                  </a:lnTo>
                  <a:lnTo>
                    <a:pt x="41" y="320"/>
                  </a:lnTo>
                  <a:lnTo>
                    <a:pt x="0" y="297"/>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23" name="TextBox 22"/>
          <p:cNvSpPr txBox="1"/>
          <p:nvPr/>
        </p:nvSpPr>
        <p:spPr>
          <a:xfrm>
            <a:off x="1524001" y="6519447"/>
            <a:ext cx="614597" cy="584775"/>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3428728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4"/>
          <p:cNvSpPr>
            <a:spLocks noGrp="1"/>
          </p:cNvSpPr>
          <p:nvPr>
            <p:ph type="sldNum" sz="quarter" idx="12"/>
          </p:nvPr>
        </p:nvSpPr>
        <p:spPr/>
        <p:txBody>
          <a:bodyPr/>
          <a:lstStyle/>
          <a:p>
            <a:fld id="{DB2BD70C-9922-174F-A2C5-8A18619FF15B}" type="slidenum">
              <a:rPr lang="en-US" altLang="x-none"/>
              <a:pPr/>
              <a:t>14</a:t>
            </a:fld>
            <a:endParaRPr lang="en-US" altLang="x-none"/>
          </a:p>
        </p:txBody>
      </p:sp>
      <p:sp>
        <p:nvSpPr>
          <p:cNvPr id="69634" name="Freeform 2"/>
          <p:cNvSpPr>
            <a:spLocks/>
          </p:cNvSpPr>
          <p:nvPr/>
        </p:nvSpPr>
        <p:spPr bwMode="auto">
          <a:xfrm>
            <a:off x="2287588" y="2743200"/>
            <a:ext cx="3810000" cy="3417888"/>
          </a:xfrm>
          <a:custGeom>
            <a:avLst/>
            <a:gdLst>
              <a:gd name="T0" fmla="*/ 597 w 2400"/>
              <a:gd name="T1" fmla="*/ 117 h 2153"/>
              <a:gd name="T2" fmla="*/ 440 w 2400"/>
              <a:gd name="T3" fmla="*/ 184 h 2153"/>
              <a:gd name="T4" fmla="*/ 299 w 2400"/>
              <a:gd name="T5" fmla="*/ 269 h 2153"/>
              <a:gd name="T6" fmla="*/ 183 w 2400"/>
              <a:gd name="T7" fmla="*/ 372 h 2153"/>
              <a:gd name="T8" fmla="*/ 91 w 2400"/>
              <a:gd name="T9" fmla="*/ 490 h 2153"/>
              <a:gd name="T10" fmla="*/ 29 w 2400"/>
              <a:gd name="T11" fmla="*/ 619 h 2153"/>
              <a:gd name="T12" fmla="*/ 0 w 2400"/>
              <a:gd name="T13" fmla="*/ 752 h 2153"/>
              <a:gd name="T14" fmla="*/ 4 w 2400"/>
              <a:gd name="T15" fmla="*/ 885 h 2153"/>
              <a:gd name="T16" fmla="*/ 44 w 2400"/>
              <a:gd name="T17" fmla="*/ 1018 h 2153"/>
              <a:gd name="T18" fmla="*/ 103 w 2400"/>
              <a:gd name="T19" fmla="*/ 1168 h 2153"/>
              <a:gd name="T20" fmla="*/ 163 w 2400"/>
              <a:gd name="T21" fmla="*/ 1311 h 2153"/>
              <a:gd name="T22" fmla="*/ 217 w 2400"/>
              <a:gd name="T23" fmla="*/ 1444 h 2153"/>
              <a:gd name="T24" fmla="*/ 260 w 2400"/>
              <a:gd name="T25" fmla="*/ 1564 h 2153"/>
              <a:gd name="T26" fmla="*/ 295 w 2400"/>
              <a:gd name="T27" fmla="*/ 1659 h 2153"/>
              <a:gd name="T28" fmla="*/ 317 w 2400"/>
              <a:gd name="T29" fmla="*/ 1732 h 2153"/>
              <a:gd name="T30" fmla="*/ 329 w 2400"/>
              <a:gd name="T31" fmla="*/ 1778 h 2153"/>
              <a:gd name="T32" fmla="*/ 328 w 2400"/>
              <a:gd name="T33" fmla="*/ 1796 h 2153"/>
              <a:gd name="T34" fmla="*/ 383 w 2400"/>
              <a:gd name="T35" fmla="*/ 1890 h 2153"/>
              <a:gd name="T36" fmla="*/ 467 w 2400"/>
              <a:gd name="T37" fmla="*/ 1971 h 2153"/>
              <a:gd name="T38" fmla="*/ 581 w 2400"/>
              <a:gd name="T39" fmla="*/ 2045 h 2153"/>
              <a:gd name="T40" fmla="*/ 710 w 2400"/>
              <a:gd name="T41" fmla="*/ 2096 h 2153"/>
              <a:gd name="T42" fmla="*/ 860 w 2400"/>
              <a:gd name="T43" fmla="*/ 2135 h 2153"/>
              <a:gd name="T44" fmla="*/ 1022 w 2400"/>
              <a:gd name="T45" fmla="*/ 2152 h 2153"/>
              <a:gd name="T46" fmla="*/ 1191 w 2400"/>
              <a:gd name="T47" fmla="*/ 2149 h 2153"/>
              <a:gd name="T48" fmla="*/ 1358 w 2400"/>
              <a:gd name="T49" fmla="*/ 2127 h 2153"/>
              <a:gd name="T50" fmla="*/ 1527 w 2400"/>
              <a:gd name="T51" fmla="*/ 2084 h 2153"/>
              <a:gd name="T52" fmla="*/ 1693 w 2400"/>
              <a:gd name="T53" fmla="*/ 2026 h 2153"/>
              <a:gd name="T54" fmla="*/ 1848 w 2400"/>
              <a:gd name="T55" fmla="*/ 1960 h 2153"/>
              <a:gd name="T56" fmla="*/ 1984 w 2400"/>
              <a:gd name="T57" fmla="*/ 1880 h 2153"/>
              <a:gd name="T58" fmla="*/ 2099 w 2400"/>
              <a:gd name="T59" fmla="*/ 1794 h 2153"/>
              <a:gd name="T60" fmla="*/ 2185 w 2400"/>
              <a:gd name="T61" fmla="*/ 1705 h 2153"/>
              <a:gd name="T62" fmla="*/ 2241 w 2400"/>
              <a:gd name="T63" fmla="*/ 1613 h 2153"/>
              <a:gd name="T64" fmla="*/ 2268 w 2400"/>
              <a:gd name="T65" fmla="*/ 1522 h 2153"/>
              <a:gd name="T66" fmla="*/ 2267 w 2400"/>
              <a:gd name="T67" fmla="*/ 1437 h 2153"/>
              <a:gd name="T68" fmla="*/ 2229 w 2400"/>
              <a:gd name="T69" fmla="*/ 1329 h 2153"/>
              <a:gd name="T70" fmla="*/ 2193 w 2400"/>
              <a:gd name="T71" fmla="*/ 1199 h 2153"/>
              <a:gd name="T72" fmla="*/ 2180 w 2400"/>
              <a:gd name="T73" fmla="*/ 1076 h 2153"/>
              <a:gd name="T74" fmla="*/ 2188 w 2400"/>
              <a:gd name="T75" fmla="*/ 968 h 2153"/>
              <a:gd name="T76" fmla="*/ 2221 w 2400"/>
              <a:gd name="T77" fmla="*/ 879 h 2153"/>
              <a:gd name="T78" fmla="*/ 2270 w 2400"/>
              <a:gd name="T79" fmla="*/ 813 h 2153"/>
              <a:gd name="T80" fmla="*/ 2337 w 2400"/>
              <a:gd name="T81" fmla="*/ 780 h 2153"/>
              <a:gd name="T82" fmla="*/ 2375 w 2400"/>
              <a:gd name="T83" fmla="*/ 754 h 2153"/>
              <a:gd name="T84" fmla="*/ 2395 w 2400"/>
              <a:gd name="T85" fmla="*/ 699 h 2153"/>
              <a:gd name="T86" fmla="*/ 2399 w 2400"/>
              <a:gd name="T87" fmla="*/ 618 h 2153"/>
              <a:gd name="T88" fmla="*/ 2384 w 2400"/>
              <a:gd name="T89" fmla="*/ 521 h 2153"/>
              <a:gd name="T90" fmla="*/ 2351 w 2400"/>
              <a:gd name="T91" fmla="*/ 413 h 2153"/>
              <a:gd name="T92" fmla="*/ 2307 w 2400"/>
              <a:gd name="T93" fmla="*/ 313 h 2153"/>
              <a:gd name="T94" fmla="*/ 2236 w 2400"/>
              <a:gd name="T95" fmla="*/ 229 h 2153"/>
              <a:gd name="T96" fmla="*/ 2140 w 2400"/>
              <a:gd name="T97" fmla="*/ 156 h 2153"/>
              <a:gd name="T98" fmla="*/ 2016 w 2400"/>
              <a:gd name="T99" fmla="*/ 97 h 2153"/>
              <a:gd name="T100" fmla="*/ 1865 w 2400"/>
              <a:gd name="T101" fmla="*/ 50 h 2153"/>
              <a:gd name="T102" fmla="*/ 1696 w 2400"/>
              <a:gd name="T103" fmla="*/ 20 h 2153"/>
              <a:gd name="T104" fmla="*/ 1507 w 2400"/>
              <a:gd name="T105" fmla="*/ 2 h 2153"/>
              <a:gd name="T106" fmla="*/ 1310 w 2400"/>
              <a:gd name="T107" fmla="*/ 4 h 2153"/>
              <a:gd name="T108" fmla="*/ 1104 w 2400"/>
              <a:gd name="T109" fmla="*/ 17 h 2153"/>
              <a:gd name="T110" fmla="*/ 890 w 2400"/>
              <a:gd name="T111" fmla="*/ 48 h 2153"/>
              <a:gd name="T112" fmla="*/ 681 w 2400"/>
              <a:gd name="T113" fmla="*/ 9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0" h="2153">
                <a:moveTo>
                  <a:pt x="681" y="93"/>
                </a:moveTo>
                <a:lnTo>
                  <a:pt x="597" y="117"/>
                </a:lnTo>
                <a:lnTo>
                  <a:pt x="516" y="147"/>
                </a:lnTo>
                <a:lnTo>
                  <a:pt x="440" y="184"/>
                </a:lnTo>
                <a:lnTo>
                  <a:pt x="365" y="224"/>
                </a:lnTo>
                <a:lnTo>
                  <a:pt x="299" y="269"/>
                </a:lnTo>
                <a:lnTo>
                  <a:pt x="237" y="319"/>
                </a:lnTo>
                <a:lnTo>
                  <a:pt x="183" y="372"/>
                </a:lnTo>
                <a:lnTo>
                  <a:pt x="132" y="431"/>
                </a:lnTo>
                <a:lnTo>
                  <a:pt x="91" y="490"/>
                </a:lnTo>
                <a:lnTo>
                  <a:pt x="55" y="553"/>
                </a:lnTo>
                <a:lnTo>
                  <a:pt x="29" y="619"/>
                </a:lnTo>
                <a:lnTo>
                  <a:pt x="10" y="685"/>
                </a:lnTo>
                <a:lnTo>
                  <a:pt x="0" y="752"/>
                </a:lnTo>
                <a:lnTo>
                  <a:pt x="0" y="820"/>
                </a:lnTo>
                <a:lnTo>
                  <a:pt x="4" y="885"/>
                </a:lnTo>
                <a:lnTo>
                  <a:pt x="19" y="951"/>
                </a:lnTo>
                <a:lnTo>
                  <a:pt x="44" y="1018"/>
                </a:lnTo>
                <a:lnTo>
                  <a:pt x="76" y="1091"/>
                </a:lnTo>
                <a:lnTo>
                  <a:pt x="103" y="1168"/>
                </a:lnTo>
                <a:lnTo>
                  <a:pt x="135" y="1240"/>
                </a:lnTo>
                <a:lnTo>
                  <a:pt x="163" y="1311"/>
                </a:lnTo>
                <a:lnTo>
                  <a:pt x="190" y="1379"/>
                </a:lnTo>
                <a:lnTo>
                  <a:pt x="217" y="1444"/>
                </a:lnTo>
                <a:lnTo>
                  <a:pt x="237" y="1506"/>
                </a:lnTo>
                <a:lnTo>
                  <a:pt x="260" y="1564"/>
                </a:lnTo>
                <a:lnTo>
                  <a:pt x="277" y="1613"/>
                </a:lnTo>
                <a:lnTo>
                  <a:pt x="295" y="1659"/>
                </a:lnTo>
                <a:lnTo>
                  <a:pt x="308" y="1697"/>
                </a:lnTo>
                <a:lnTo>
                  <a:pt x="317" y="1732"/>
                </a:lnTo>
                <a:lnTo>
                  <a:pt x="324" y="1757"/>
                </a:lnTo>
                <a:lnTo>
                  <a:pt x="329" y="1778"/>
                </a:lnTo>
                <a:lnTo>
                  <a:pt x="330" y="1788"/>
                </a:lnTo>
                <a:lnTo>
                  <a:pt x="328" y="1796"/>
                </a:lnTo>
                <a:lnTo>
                  <a:pt x="352" y="1843"/>
                </a:lnTo>
                <a:lnTo>
                  <a:pt x="383" y="1890"/>
                </a:lnTo>
                <a:lnTo>
                  <a:pt x="420" y="1932"/>
                </a:lnTo>
                <a:lnTo>
                  <a:pt x="467" y="1971"/>
                </a:lnTo>
                <a:lnTo>
                  <a:pt x="521" y="2011"/>
                </a:lnTo>
                <a:lnTo>
                  <a:pt x="581" y="2045"/>
                </a:lnTo>
                <a:lnTo>
                  <a:pt x="645" y="2072"/>
                </a:lnTo>
                <a:lnTo>
                  <a:pt x="710" y="2096"/>
                </a:lnTo>
                <a:lnTo>
                  <a:pt x="785" y="2119"/>
                </a:lnTo>
                <a:lnTo>
                  <a:pt x="860" y="2135"/>
                </a:lnTo>
                <a:lnTo>
                  <a:pt x="941" y="2145"/>
                </a:lnTo>
                <a:lnTo>
                  <a:pt x="1022" y="2152"/>
                </a:lnTo>
                <a:lnTo>
                  <a:pt x="1105" y="2150"/>
                </a:lnTo>
                <a:lnTo>
                  <a:pt x="1191" y="2149"/>
                </a:lnTo>
                <a:lnTo>
                  <a:pt x="1275" y="2139"/>
                </a:lnTo>
                <a:lnTo>
                  <a:pt x="1358" y="2127"/>
                </a:lnTo>
                <a:lnTo>
                  <a:pt x="1442" y="2109"/>
                </a:lnTo>
                <a:lnTo>
                  <a:pt x="1527" y="2084"/>
                </a:lnTo>
                <a:lnTo>
                  <a:pt x="1614" y="2056"/>
                </a:lnTo>
                <a:lnTo>
                  <a:pt x="1693" y="2026"/>
                </a:lnTo>
                <a:lnTo>
                  <a:pt x="1773" y="1992"/>
                </a:lnTo>
                <a:lnTo>
                  <a:pt x="1848" y="1960"/>
                </a:lnTo>
                <a:lnTo>
                  <a:pt x="1920" y="1919"/>
                </a:lnTo>
                <a:lnTo>
                  <a:pt x="1984" y="1880"/>
                </a:lnTo>
                <a:lnTo>
                  <a:pt x="2045" y="1837"/>
                </a:lnTo>
                <a:lnTo>
                  <a:pt x="2099" y="1794"/>
                </a:lnTo>
                <a:lnTo>
                  <a:pt x="2144" y="1751"/>
                </a:lnTo>
                <a:lnTo>
                  <a:pt x="2185" y="1705"/>
                </a:lnTo>
                <a:lnTo>
                  <a:pt x="2216" y="1659"/>
                </a:lnTo>
                <a:lnTo>
                  <a:pt x="2241" y="1613"/>
                </a:lnTo>
                <a:lnTo>
                  <a:pt x="2260" y="1567"/>
                </a:lnTo>
                <a:lnTo>
                  <a:pt x="2268" y="1522"/>
                </a:lnTo>
                <a:lnTo>
                  <a:pt x="2269" y="1479"/>
                </a:lnTo>
                <a:lnTo>
                  <a:pt x="2267" y="1437"/>
                </a:lnTo>
                <a:lnTo>
                  <a:pt x="2255" y="1396"/>
                </a:lnTo>
                <a:lnTo>
                  <a:pt x="2229" y="1329"/>
                </a:lnTo>
                <a:lnTo>
                  <a:pt x="2210" y="1264"/>
                </a:lnTo>
                <a:lnTo>
                  <a:pt x="2193" y="1199"/>
                </a:lnTo>
                <a:lnTo>
                  <a:pt x="2183" y="1136"/>
                </a:lnTo>
                <a:lnTo>
                  <a:pt x="2180" y="1076"/>
                </a:lnTo>
                <a:lnTo>
                  <a:pt x="2182" y="1019"/>
                </a:lnTo>
                <a:lnTo>
                  <a:pt x="2188" y="968"/>
                </a:lnTo>
                <a:lnTo>
                  <a:pt x="2201" y="920"/>
                </a:lnTo>
                <a:lnTo>
                  <a:pt x="2221" y="879"/>
                </a:lnTo>
                <a:lnTo>
                  <a:pt x="2243" y="842"/>
                </a:lnTo>
                <a:lnTo>
                  <a:pt x="2270" y="813"/>
                </a:lnTo>
                <a:lnTo>
                  <a:pt x="2301" y="791"/>
                </a:lnTo>
                <a:lnTo>
                  <a:pt x="2337" y="780"/>
                </a:lnTo>
                <a:lnTo>
                  <a:pt x="2356" y="770"/>
                </a:lnTo>
                <a:lnTo>
                  <a:pt x="2375" y="754"/>
                </a:lnTo>
                <a:lnTo>
                  <a:pt x="2388" y="730"/>
                </a:lnTo>
                <a:lnTo>
                  <a:pt x="2395" y="699"/>
                </a:lnTo>
                <a:lnTo>
                  <a:pt x="2398" y="664"/>
                </a:lnTo>
                <a:lnTo>
                  <a:pt x="2399" y="618"/>
                </a:lnTo>
                <a:lnTo>
                  <a:pt x="2393" y="570"/>
                </a:lnTo>
                <a:lnTo>
                  <a:pt x="2384" y="521"/>
                </a:lnTo>
                <a:lnTo>
                  <a:pt x="2371" y="467"/>
                </a:lnTo>
                <a:lnTo>
                  <a:pt x="2351" y="413"/>
                </a:lnTo>
                <a:lnTo>
                  <a:pt x="2331" y="355"/>
                </a:lnTo>
                <a:lnTo>
                  <a:pt x="2307" y="313"/>
                </a:lnTo>
                <a:lnTo>
                  <a:pt x="2278" y="269"/>
                </a:lnTo>
                <a:lnTo>
                  <a:pt x="2236" y="229"/>
                </a:lnTo>
                <a:lnTo>
                  <a:pt x="2193" y="192"/>
                </a:lnTo>
                <a:lnTo>
                  <a:pt x="2140" y="156"/>
                </a:lnTo>
                <a:lnTo>
                  <a:pt x="2081" y="125"/>
                </a:lnTo>
                <a:lnTo>
                  <a:pt x="2016" y="97"/>
                </a:lnTo>
                <a:lnTo>
                  <a:pt x="1942" y="74"/>
                </a:lnTo>
                <a:lnTo>
                  <a:pt x="1865" y="50"/>
                </a:lnTo>
                <a:lnTo>
                  <a:pt x="1785" y="33"/>
                </a:lnTo>
                <a:lnTo>
                  <a:pt x="1696" y="20"/>
                </a:lnTo>
                <a:lnTo>
                  <a:pt x="1604" y="8"/>
                </a:lnTo>
                <a:lnTo>
                  <a:pt x="1507" y="2"/>
                </a:lnTo>
                <a:lnTo>
                  <a:pt x="1411" y="0"/>
                </a:lnTo>
                <a:lnTo>
                  <a:pt x="1310" y="4"/>
                </a:lnTo>
                <a:lnTo>
                  <a:pt x="1206" y="8"/>
                </a:lnTo>
                <a:lnTo>
                  <a:pt x="1104" y="17"/>
                </a:lnTo>
                <a:lnTo>
                  <a:pt x="998" y="33"/>
                </a:lnTo>
                <a:lnTo>
                  <a:pt x="890" y="48"/>
                </a:lnTo>
                <a:lnTo>
                  <a:pt x="786" y="69"/>
                </a:lnTo>
                <a:lnTo>
                  <a:pt x="681" y="93"/>
                </a:lnTo>
              </a:path>
            </a:pathLst>
          </a:custGeom>
          <a:solidFill>
            <a:schemeClr val="accent3">
              <a:lumMod val="20000"/>
              <a:lumOff val="80000"/>
            </a:schemeClr>
          </a:solidFill>
          <a:ln w="12700" cap="rnd" cmpd="sng">
            <a:solidFill>
              <a:srgbClr val="000000"/>
            </a:solidFill>
            <a:prstDash val="solid"/>
            <a:round/>
            <a:headEnd type="none" w="med" len="med"/>
            <a:tailEnd type="none" w="med" len="med"/>
          </a:ln>
          <a:effectLst>
            <a:outerShdw blurRad="63500" dist="107763" dir="2700000" algn="ctr" rotWithShape="0">
              <a:srgbClr val="000000"/>
            </a:outerShdw>
          </a:effectLst>
        </p:spPr>
        <p:txBody>
          <a:bodyPr/>
          <a:lstStyle/>
          <a:p>
            <a:endParaRPr lang="en-US"/>
          </a:p>
        </p:txBody>
      </p:sp>
      <p:sp>
        <p:nvSpPr>
          <p:cNvPr id="69635" name="Rectangle 3"/>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normAutofit fontScale="90000"/>
          </a:bodyPr>
          <a:lstStyle/>
          <a:p>
            <a:r>
              <a:rPr lang="en-US" altLang="x-none" dirty="0"/>
              <a:t>Population &amp; Sample Regression Models</a:t>
            </a:r>
          </a:p>
        </p:txBody>
      </p:sp>
      <p:sp>
        <p:nvSpPr>
          <p:cNvPr id="69636" name="Rectangle 4"/>
          <p:cNvSpPr>
            <a:spLocks noChangeArrowheads="1"/>
          </p:cNvSpPr>
          <p:nvPr/>
        </p:nvSpPr>
        <p:spPr bwMode="auto">
          <a:xfrm>
            <a:off x="3087689" y="2916238"/>
            <a:ext cx="205422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400" b="1">
                <a:solidFill>
                  <a:schemeClr val="tx2"/>
                </a:solidFill>
              </a:rPr>
              <a:t>Unknown Relationship</a:t>
            </a:r>
          </a:p>
        </p:txBody>
      </p:sp>
      <p:sp>
        <p:nvSpPr>
          <p:cNvPr id="69637" name="Rectangle 5"/>
          <p:cNvSpPr>
            <a:spLocks noChangeArrowheads="1"/>
          </p:cNvSpPr>
          <p:nvPr/>
        </p:nvSpPr>
        <p:spPr bwMode="auto">
          <a:xfrm>
            <a:off x="3089276" y="1978025"/>
            <a:ext cx="20542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800" b="1" dirty="0"/>
              <a:t>Population</a:t>
            </a:r>
          </a:p>
        </p:txBody>
      </p:sp>
      <p:sp>
        <p:nvSpPr>
          <p:cNvPr id="69638" name="Rectangle 6"/>
          <p:cNvSpPr>
            <a:spLocks noChangeArrowheads="1"/>
          </p:cNvSpPr>
          <p:nvPr/>
        </p:nvSpPr>
        <p:spPr bwMode="auto">
          <a:xfrm>
            <a:off x="6810376" y="1976439"/>
            <a:ext cx="31210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800" b="1"/>
              <a:t>Random Sample</a:t>
            </a:r>
          </a:p>
        </p:txBody>
      </p:sp>
      <p:sp>
        <p:nvSpPr>
          <p:cNvPr id="69639" name="Oval 7"/>
          <p:cNvSpPr>
            <a:spLocks noChangeArrowheads="1"/>
          </p:cNvSpPr>
          <p:nvPr/>
        </p:nvSpPr>
        <p:spPr bwMode="auto">
          <a:xfrm>
            <a:off x="7577138" y="3587750"/>
            <a:ext cx="1587500" cy="977900"/>
          </a:xfrm>
          <a:prstGeom prst="ellipse">
            <a:avLst/>
          </a:prstGeom>
          <a:solidFill>
            <a:schemeClr val="accent1"/>
          </a:solidFill>
          <a:ln w="12700">
            <a:solidFill>
              <a:srgbClr val="000000"/>
            </a:solidFill>
            <a:round/>
            <a:headEnd/>
            <a:tailEnd/>
          </a:ln>
          <a:effectLst>
            <a:outerShdw blurRad="63500" dist="107763" dir="2700000" algn="ctr" rotWithShape="0">
              <a:srgbClr val="000000">
                <a:alpha val="74998"/>
              </a:srgbClr>
            </a:outerShdw>
          </a:effectLst>
        </p:spPr>
        <p:txBody>
          <a:bodyPr wrap="none" anchor="ctr"/>
          <a:lstStyle/>
          <a:p>
            <a:endParaRPr lang="en-US"/>
          </a:p>
        </p:txBody>
      </p:sp>
      <p:sp>
        <p:nvSpPr>
          <p:cNvPr id="69640" name="Oval 8"/>
          <p:cNvSpPr>
            <a:spLocks noChangeArrowheads="1"/>
          </p:cNvSpPr>
          <p:nvPr/>
        </p:nvSpPr>
        <p:spPr bwMode="auto">
          <a:xfrm>
            <a:off x="3587750" y="4502150"/>
            <a:ext cx="1587500" cy="977900"/>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69641" name="Object 9">
            <a:hlinkClick r:id="" action="ppaction://ole?verb=0"/>
          </p:cNvPr>
          <p:cNvGraphicFramePr>
            <a:graphicFrameLocks/>
          </p:cNvGraphicFramePr>
          <p:nvPr/>
        </p:nvGraphicFramePr>
        <p:xfrm>
          <a:off x="2408239" y="3843339"/>
          <a:ext cx="3252787" cy="458787"/>
        </p:xfrm>
        <a:graphic>
          <a:graphicData uri="http://schemas.openxmlformats.org/presentationml/2006/ole">
            <mc:AlternateContent xmlns:mc="http://schemas.openxmlformats.org/markup-compatibility/2006">
              <mc:Choice xmlns:v="urn:schemas-microsoft-com:vml" Requires="v">
                <p:oleObj spid="_x0000_s3091" name="MathType Equation" r:id="rId4" imgW="3260520" imgH="466560" progId="Equation">
                  <p:embed/>
                </p:oleObj>
              </mc:Choice>
              <mc:Fallback>
                <p:oleObj name="MathType Equation" r:id="rId4" imgW="3260520" imgH="466560" progId="Equation">
                  <p:embed/>
                  <p:pic>
                    <p:nvPicPr>
                      <p:cNvPr id="69641" name="Object 9">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8239" y="3843339"/>
                        <a:ext cx="3252787"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69642" name="Object 10">
            <a:hlinkClick r:id="" action="ppaction://ole?verb=0"/>
          </p:cNvPr>
          <p:cNvGraphicFramePr>
            <a:graphicFrameLocks/>
          </p:cNvGraphicFramePr>
          <p:nvPr/>
        </p:nvGraphicFramePr>
        <p:xfrm>
          <a:off x="6623051" y="2724151"/>
          <a:ext cx="3495675" cy="715963"/>
        </p:xfrm>
        <a:graphic>
          <a:graphicData uri="http://schemas.openxmlformats.org/presentationml/2006/ole">
            <mc:AlternateContent xmlns:mc="http://schemas.openxmlformats.org/markup-compatibility/2006">
              <mc:Choice xmlns:v="urn:schemas-microsoft-com:vml" Requires="v">
                <p:oleObj spid="_x0000_s3092" name="MathType Equation" r:id="rId6" imgW="3503520" imgH="722160" progId="Equation">
                  <p:embed/>
                </p:oleObj>
              </mc:Choice>
              <mc:Fallback>
                <p:oleObj name="MathType Equation" r:id="rId6" imgW="3503520" imgH="722160" progId="Equation">
                  <p:embed/>
                  <p:pic>
                    <p:nvPicPr>
                      <p:cNvPr id="69642" name="Object 10">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3051" y="2724151"/>
                        <a:ext cx="3495675" cy="715963"/>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69643" name="Rectangle 11"/>
          <p:cNvSpPr>
            <a:spLocks noChangeArrowheads="1"/>
          </p:cNvSpPr>
          <p:nvPr/>
        </p:nvSpPr>
        <p:spPr bwMode="auto">
          <a:xfrm>
            <a:off x="2728979" y="44799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69644" name="Rectangle 12"/>
          <p:cNvSpPr>
            <a:spLocks noChangeArrowheads="1"/>
          </p:cNvSpPr>
          <p:nvPr/>
        </p:nvSpPr>
        <p:spPr bwMode="auto">
          <a:xfrm>
            <a:off x="4130741" y="449580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latin typeface="Wingdings" charset="2"/>
              </a:rPr>
              <a:t></a:t>
            </a:r>
            <a:r>
              <a:rPr lang="en-US" altLang="x-none" sz="3200" b="1" dirty="0"/>
              <a:t> </a:t>
            </a:r>
          </a:p>
        </p:txBody>
      </p:sp>
      <p:sp>
        <p:nvSpPr>
          <p:cNvPr id="69645" name="Rectangle 13"/>
          <p:cNvSpPr>
            <a:spLocks noChangeArrowheads="1"/>
          </p:cNvSpPr>
          <p:nvPr/>
        </p:nvSpPr>
        <p:spPr bwMode="auto">
          <a:xfrm>
            <a:off x="5251516" y="32813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9646" name="Rectangle 14"/>
          <p:cNvSpPr>
            <a:spLocks noChangeArrowheads="1"/>
          </p:cNvSpPr>
          <p:nvPr/>
        </p:nvSpPr>
        <p:spPr bwMode="auto">
          <a:xfrm>
            <a:off x="3476691" y="55165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9647" name="Rectangle 15"/>
          <p:cNvSpPr>
            <a:spLocks noChangeArrowheads="1"/>
          </p:cNvSpPr>
          <p:nvPr/>
        </p:nvSpPr>
        <p:spPr bwMode="auto">
          <a:xfrm>
            <a:off x="3949766" y="49371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sp>
        <p:nvSpPr>
          <p:cNvPr id="69648" name="Rectangle 16"/>
          <p:cNvSpPr>
            <a:spLocks noChangeArrowheads="1"/>
          </p:cNvSpPr>
          <p:nvPr/>
        </p:nvSpPr>
        <p:spPr bwMode="auto">
          <a:xfrm>
            <a:off x="8202679" y="36290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sp>
        <p:nvSpPr>
          <p:cNvPr id="69649" name="Rectangle 17"/>
          <p:cNvSpPr>
            <a:spLocks noChangeArrowheads="1"/>
          </p:cNvSpPr>
          <p:nvPr/>
        </p:nvSpPr>
        <p:spPr bwMode="auto">
          <a:xfrm>
            <a:off x="8021704" y="407035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grpSp>
        <p:nvGrpSpPr>
          <p:cNvPr id="69652" name="Group 20"/>
          <p:cNvGrpSpPr>
            <a:grpSpLocks/>
          </p:cNvGrpSpPr>
          <p:nvPr/>
        </p:nvGrpSpPr>
        <p:grpSpPr bwMode="auto">
          <a:xfrm>
            <a:off x="4837114" y="4667250"/>
            <a:ext cx="3108325" cy="1100138"/>
            <a:chOff x="2087" y="2940"/>
            <a:chExt cx="1958" cy="693"/>
          </a:xfrm>
          <a:solidFill>
            <a:schemeClr val="tx2"/>
          </a:solidFill>
        </p:grpSpPr>
        <p:sp>
          <p:nvSpPr>
            <p:cNvPr id="69650" name="Freeform 18"/>
            <p:cNvSpPr>
              <a:spLocks/>
            </p:cNvSpPr>
            <p:nvPr/>
          </p:nvSpPr>
          <p:spPr bwMode="auto">
            <a:xfrm>
              <a:off x="2087" y="2940"/>
              <a:ext cx="1958" cy="655"/>
            </a:xfrm>
            <a:custGeom>
              <a:avLst/>
              <a:gdLst>
                <a:gd name="T0" fmla="*/ 38 w 1958"/>
                <a:gd name="T1" fmla="*/ 357 h 655"/>
                <a:gd name="T2" fmla="*/ 139 w 1958"/>
                <a:gd name="T3" fmla="*/ 422 h 655"/>
                <a:gd name="T4" fmla="*/ 270 w 1958"/>
                <a:gd name="T5" fmla="*/ 486 h 655"/>
                <a:gd name="T6" fmla="*/ 408 w 1958"/>
                <a:gd name="T7" fmla="*/ 533 h 655"/>
                <a:gd name="T8" fmla="*/ 565 w 1958"/>
                <a:gd name="T9" fmla="*/ 581 h 655"/>
                <a:gd name="T10" fmla="*/ 733 w 1958"/>
                <a:gd name="T11" fmla="*/ 614 h 655"/>
                <a:gd name="T12" fmla="*/ 937 w 1958"/>
                <a:gd name="T13" fmla="*/ 636 h 655"/>
                <a:gd name="T14" fmla="*/ 1118 w 1958"/>
                <a:gd name="T15" fmla="*/ 643 h 655"/>
                <a:gd name="T16" fmla="*/ 1302 w 1958"/>
                <a:gd name="T17" fmla="*/ 615 h 655"/>
                <a:gd name="T18" fmla="*/ 1471 w 1958"/>
                <a:gd name="T19" fmla="*/ 563 h 655"/>
                <a:gd name="T20" fmla="*/ 1571 w 1958"/>
                <a:gd name="T21" fmla="*/ 505 h 655"/>
                <a:gd name="T22" fmla="*/ 1647 w 1958"/>
                <a:gd name="T23" fmla="*/ 449 h 655"/>
                <a:gd name="T24" fmla="*/ 1807 w 1958"/>
                <a:gd name="T25" fmla="*/ 654 h 655"/>
                <a:gd name="T26" fmla="*/ 1825 w 1958"/>
                <a:gd name="T27" fmla="*/ 473 h 655"/>
                <a:gd name="T28" fmla="*/ 1866 w 1958"/>
                <a:gd name="T29" fmla="*/ 277 h 655"/>
                <a:gd name="T30" fmla="*/ 1957 w 1958"/>
                <a:gd name="T31" fmla="*/ 127 h 655"/>
                <a:gd name="T32" fmla="*/ 1839 w 1958"/>
                <a:gd name="T33" fmla="*/ 83 h 655"/>
                <a:gd name="T34" fmla="*/ 1640 w 1958"/>
                <a:gd name="T35" fmla="*/ 71 h 655"/>
                <a:gd name="T36" fmla="*/ 1496 w 1958"/>
                <a:gd name="T37" fmla="*/ 36 h 655"/>
                <a:gd name="T38" fmla="*/ 1541 w 1958"/>
                <a:gd name="T39" fmla="*/ 197 h 655"/>
                <a:gd name="T40" fmla="*/ 1419 w 1958"/>
                <a:gd name="T41" fmla="*/ 291 h 655"/>
                <a:gd name="T42" fmla="*/ 1265 w 1958"/>
                <a:gd name="T43" fmla="*/ 360 h 655"/>
                <a:gd name="T44" fmla="*/ 1086 w 1958"/>
                <a:gd name="T45" fmla="*/ 411 h 655"/>
                <a:gd name="T46" fmla="*/ 855 w 1958"/>
                <a:gd name="T47" fmla="*/ 445 h 655"/>
                <a:gd name="T48" fmla="*/ 649 w 1958"/>
                <a:gd name="T49" fmla="*/ 447 h 655"/>
                <a:gd name="T50" fmla="*/ 551 w 1958"/>
                <a:gd name="T51" fmla="*/ 444 h 655"/>
                <a:gd name="T52" fmla="*/ 468 w 1958"/>
                <a:gd name="T53" fmla="*/ 434 h 655"/>
                <a:gd name="T54" fmla="*/ 335 w 1958"/>
                <a:gd name="T55" fmla="*/ 412 h 655"/>
                <a:gd name="T56" fmla="*/ 252 w 1958"/>
                <a:gd name="T57" fmla="*/ 392 h 655"/>
                <a:gd name="T58" fmla="*/ 173 w 1958"/>
                <a:gd name="T59" fmla="*/ 368 h 655"/>
                <a:gd name="T60" fmla="*/ 86 w 1958"/>
                <a:gd name="T61" fmla="*/ 331 h 655"/>
                <a:gd name="T62" fmla="*/ 0 w 1958"/>
                <a:gd name="T63" fmla="*/ 29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8" h="655">
                  <a:moveTo>
                    <a:pt x="0" y="291"/>
                  </a:moveTo>
                  <a:lnTo>
                    <a:pt x="38" y="357"/>
                  </a:lnTo>
                  <a:lnTo>
                    <a:pt x="95" y="393"/>
                  </a:lnTo>
                  <a:lnTo>
                    <a:pt x="139" y="422"/>
                  </a:lnTo>
                  <a:lnTo>
                    <a:pt x="200" y="455"/>
                  </a:lnTo>
                  <a:lnTo>
                    <a:pt x="270" y="486"/>
                  </a:lnTo>
                  <a:lnTo>
                    <a:pt x="329" y="503"/>
                  </a:lnTo>
                  <a:lnTo>
                    <a:pt x="408" y="533"/>
                  </a:lnTo>
                  <a:lnTo>
                    <a:pt x="488" y="557"/>
                  </a:lnTo>
                  <a:lnTo>
                    <a:pt x="565" y="581"/>
                  </a:lnTo>
                  <a:lnTo>
                    <a:pt x="664" y="604"/>
                  </a:lnTo>
                  <a:lnTo>
                    <a:pt x="733" y="614"/>
                  </a:lnTo>
                  <a:lnTo>
                    <a:pt x="830" y="625"/>
                  </a:lnTo>
                  <a:lnTo>
                    <a:pt x="937" y="636"/>
                  </a:lnTo>
                  <a:lnTo>
                    <a:pt x="1040" y="642"/>
                  </a:lnTo>
                  <a:lnTo>
                    <a:pt x="1118" y="643"/>
                  </a:lnTo>
                  <a:lnTo>
                    <a:pt x="1219" y="630"/>
                  </a:lnTo>
                  <a:lnTo>
                    <a:pt x="1302" y="615"/>
                  </a:lnTo>
                  <a:lnTo>
                    <a:pt x="1387" y="593"/>
                  </a:lnTo>
                  <a:lnTo>
                    <a:pt x="1471" y="563"/>
                  </a:lnTo>
                  <a:lnTo>
                    <a:pt x="1518" y="538"/>
                  </a:lnTo>
                  <a:lnTo>
                    <a:pt x="1571" y="505"/>
                  </a:lnTo>
                  <a:lnTo>
                    <a:pt x="1610" y="476"/>
                  </a:lnTo>
                  <a:lnTo>
                    <a:pt x="1647" y="449"/>
                  </a:lnTo>
                  <a:lnTo>
                    <a:pt x="1671" y="421"/>
                  </a:lnTo>
                  <a:lnTo>
                    <a:pt x="1807" y="654"/>
                  </a:lnTo>
                  <a:lnTo>
                    <a:pt x="1813" y="571"/>
                  </a:lnTo>
                  <a:lnTo>
                    <a:pt x="1825" y="473"/>
                  </a:lnTo>
                  <a:lnTo>
                    <a:pt x="1839" y="375"/>
                  </a:lnTo>
                  <a:lnTo>
                    <a:pt x="1866" y="277"/>
                  </a:lnTo>
                  <a:lnTo>
                    <a:pt x="1894" y="213"/>
                  </a:lnTo>
                  <a:lnTo>
                    <a:pt x="1957" y="127"/>
                  </a:lnTo>
                  <a:lnTo>
                    <a:pt x="1926" y="77"/>
                  </a:lnTo>
                  <a:lnTo>
                    <a:pt x="1839" y="83"/>
                  </a:lnTo>
                  <a:lnTo>
                    <a:pt x="1744" y="86"/>
                  </a:lnTo>
                  <a:lnTo>
                    <a:pt x="1640" y="71"/>
                  </a:lnTo>
                  <a:lnTo>
                    <a:pt x="1550" y="52"/>
                  </a:lnTo>
                  <a:lnTo>
                    <a:pt x="1496" y="36"/>
                  </a:lnTo>
                  <a:lnTo>
                    <a:pt x="1427" y="0"/>
                  </a:lnTo>
                  <a:lnTo>
                    <a:pt x="1541" y="197"/>
                  </a:lnTo>
                  <a:lnTo>
                    <a:pt x="1478" y="251"/>
                  </a:lnTo>
                  <a:lnTo>
                    <a:pt x="1419" y="291"/>
                  </a:lnTo>
                  <a:lnTo>
                    <a:pt x="1343" y="330"/>
                  </a:lnTo>
                  <a:lnTo>
                    <a:pt x="1265" y="360"/>
                  </a:lnTo>
                  <a:lnTo>
                    <a:pt x="1170" y="389"/>
                  </a:lnTo>
                  <a:lnTo>
                    <a:pt x="1086" y="411"/>
                  </a:lnTo>
                  <a:lnTo>
                    <a:pt x="961" y="435"/>
                  </a:lnTo>
                  <a:lnTo>
                    <a:pt x="855" y="445"/>
                  </a:lnTo>
                  <a:lnTo>
                    <a:pt x="758" y="449"/>
                  </a:lnTo>
                  <a:lnTo>
                    <a:pt x="649" y="447"/>
                  </a:lnTo>
                  <a:lnTo>
                    <a:pt x="598" y="445"/>
                  </a:lnTo>
                  <a:lnTo>
                    <a:pt x="551" y="444"/>
                  </a:lnTo>
                  <a:lnTo>
                    <a:pt x="509" y="438"/>
                  </a:lnTo>
                  <a:lnTo>
                    <a:pt x="468" y="434"/>
                  </a:lnTo>
                  <a:lnTo>
                    <a:pt x="391" y="425"/>
                  </a:lnTo>
                  <a:lnTo>
                    <a:pt x="335" y="412"/>
                  </a:lnTo>
                  <a:lnTo>
                    <a:pt x="294" y="402"/>
                  </a:lnTo>
                  <a:lnTo>
                    <a:pt x="252" y="392"/>
                  </a:lnTo>
                  <a:lnTo>
                    <a:pt x="210" y="378"/>
                  </a:lnTo>
                  <a:lnTo>
                    <a:pt x="173" y="368"/>
                  </a:lnTo>
                  <a:lnTo>
                    <a:pt x="131" y="352"/>
                  </a:lnTo>
                  <a:lnTo>
                    <a:pt x="86" y="331"/>
                  </a:lnTo>
                  <a:lnTo>
                    <a:pt x="39" y="312"/>
                  </a:lnTo>
                  <a:lnTo>
                    <a:pt x="0"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9651" name="Freeform 19"/>
            <p:cNvSpPr>
              <a:spLocks/>
            </p:cNvSpPr>
            <p:nvPr/>
          </p:nvSpPr>
          <p:spPr bwMode="auto">
            <a:xfrm>
              <a:off x="2127" y="2997"/>
              <a:ext cx="1918" cy="636"/>
            </a:xfrm>
            <a:custGeom>
              <a:avLst/>
              <a:gdLst>
                <a:gd name="T0" fmla="*/ 0 w 1918"/>
                <a:gd name="T1" fmla="*/ 297 h 636"/>
                <a:gd name="T2" fmla="*/ 52 w 1918"/>
                <a:gd name="T3" fmla="*/ 342 h 636"/>
                <a:gd name="T4" fmla="*/ 97 w 1918"/>
                <a:gd name="T5" fmla="*/ 377 h 636"/>
                <a:gd name="T6" fmla="*/ 139 w 1918"/>
                <a:gd name="T7" fmla="*/ 403 h 636"/>
                <a:gd name="T8" fmla="*/ 187 w 1918"/>
                <a:gd name="T9" fmla="*/ 432 h 636"/>
                <a:gd name="T10" fmla="*/ 256 w 1918"/>
                <a:gd name="T11" fmla="*/ 472 h 636"/>
                <a:gd name="T12" fmla="*/ 325 w 1918"/>
                <a:gd name="T13" fmla="*/ 504 h 636"/>
                <a:gd name="T14" fmla="*/ 405 w 1918"/>
                <a:gd name="T15" fmla="*/ 534 h 636"/>
                <a:gd name="T16" fmla="*/ 485 w 1918"/>
                <a:gd name="T17" fmla="*/ 558 h 636"/>
                <a:gd name="T18" fmla="*/ 560 w 1918"/>
                <a:gd name="T19" fmla="*/ 578 h 636"/>
                <a:gd name="T20" fmla="*/ 657 w 1918"/>
                <a:gd name="T21" fmla="*/ 600 h 636"/>
                <a:gd name="T22" fmla="*/ 727 w 1918"/>
                <a:gd name="T23" fmla="*/ 611 h 636"/>
                <a:gd name="T24" fmla="*/ 823 w 1918"/>
                <a:gd name="T25" fmla="*/ 620 h 636"/>
                <a:gd name="T26" fmla="*/ 928 w 1918"/>
                <a:gd name="T27" fmla="*/ 630 h 636"/>
                <a:gd name="T28" fmla="*/ 1032 w 1918"/>
                <a:gd name="T29" fmla="*/ 634 h 636"/>
                <a:gd name="T30" fmla="*/ 1109 w 1918"/>
                <a:gd name="T31" fmla="*/ 635 h 636"/>
                <a:gd name="T32" fmla="*/ 1211 w 1918"/>
                <a:gd name="T33" fmla="*/ 622 h 636"/>
                <a:gd name="T34" fmla="*/ 1291 w 1918"/>
                <a:gd name="T35" fmla="*/ 606 h 636"/>
                <a:gd name="T36" fmla="*/ 1376 w 1918"/>
                <a:gd name="T37" fmla="*/ 584 h 636"/>
                <a:gd name="T38" fmla="*/ 1461 w 1918"/>
                <a:gd name="T39" fmla="*/ 554 h 636"/>
                <a:gd name="T40" fmla="*/ 1508 w 1918"/>
                <a:gd name="T41" fmla="*/ 532 h 636"/>
                <a:gd name="T42" fmla="*/ 1561 w 1918"/>
                <a:gd name="T43" fmla="*/ 498 h 636"/>
                <a:gd name="T44" fmla="*/ 1599 w 1918"/>
                <a:gd name="T45" fmla="*/ 468 h 636"/>
                <a:gd name="T46" fmla="*/ 1636 w 1918"/>
                <a:gd name="T47" fmla="*/ 439 h 636"/>
                <a:gd name="T48" fmla="*/ 1663 w 1918"/>
                <a:gd name="T49" fmla="*/ 413 h 636"/>
                <a:gd name="T50" fmla="*/ 1774 w 1918"/>
                <a:gd name="T51" fmla="*/ 606 h 636"/>
                <a:gd name="T52" fmla="*/ 1782 w 1918"/>
                <a:gd name="T53" fmla="*/ 519 h 636"/>
                <a:gd name="T54" fmla="*/ 1795 w 1918"/>
                <a:gd name="T55" fmla="*/ 439 h 636"/>
                <a:gd name="T56" fmla="*/ 1812 w 1918"/>
                <a:gd name="T57" fmla="*/ 332 h 636"/>
                <a:gd name="T58" fmla="*/ 1840 w 1918"/>
                <a:gd name="T59" fmla="*/ 239 h 636"/>
                <a:gd name="T60" fmla="*/ 1872 w 1918"/>
                <a:gd name="T61" fmla="*/ 158 h 636"/>
                <a:gd name="T62" fmla="*/ 1917 w 1918"/>
                <a:gd name="T63" fmla="*/ 71 h 636"/>
                <a:gd name="T64" fmla="*/ 1831 w 1918"/>
                <a:gd name="T65" fmla="*/ 77 h 636"/>
                <a:gd name="T66" fmla="*/ 1737 w 1918"/>
                <a:gd name="T67" fmla="*/ 80 h 636"/>
                <a:gd name="T68" fmla="*/ 1633 w 1918"/>
                <a:gd name="T69" fmla="*/ 68 h 636"/>
                <a:gd name="T70" fmla="*/ 1544 w 1918"/>
                <a:gd name="T71" fmla="*/ 48 h 636"/>
                <a:gd name="T72" fmla="*/ 1491 w 1918"/>
                <a:gd name="T73" fmla="*/ 34 h 636"/>
                <a:gd name="T74" fmla="*/ 1422 w 1918"/>
                <a:gd name="T75" fmla="*/ 0 h 636"/>
                <a:gd name="T76" fmla="*/ 1534 w 1918"/>
                <a:gd name="T77" fmla="*/ 195 h 636"/>
                <a:gd name="T78" fmla="*/ 1472 w 1918"/>
                <a:gd name="T79" fmla="*/ 245 h 636"/>
                <a:gd name="T80" fmla="*/ 1413 w 1918"/>
                <a:gd name="T81" fmla="*/ 287 h 636"/>
                <a:gd name="T82" fmla="*/ 1335 w 1918"/>
                <a:gd name="T83" fmla="*/ 325 h 636"/>
                <a:gd name="T84" fmla="*/ 1258 w 1918"/>
                <a:gd name="T85" fmla="*/ 357 h 636"/>
                <a:gd name="T86" fmla="*/ 1164 w 1918"/>
                <a:gd name="T87" fmla="*/ 384 h 636"/>
                <a:gd name="T88" fmla="*/ 1080 w 1918"/>
                <a:gd name="T89" fmla="*/ 405 h 636"/>
                <a:gd name="T90" fmla="*/ 954 w 1918"/>
                <a:gd name="T91" fmla="*/ 431 h 636"/>
                <a:gd name="T92" fmla="*/ 851 w 1918"/>
                <a:gd name="T93" fmla="*/ 442 h 636"/>
                <a:gd name="T94" fmla="*/ 753 w 1918"/>
                <a:gd name="T95" fmla="*/ 449 h 636"/>
                <a:gd name="T96" fmla="*/ 645 w 1918"/>
                <a:gd name="T97" fmla="*/ 446 h 636"/>
                <a:gd name="T98" fmla="*/ 595 w 1918"/>
                <a:gd name="T99" fmla="*/ 445 h 636"/>
                <a:gd name="T100" fmla="*/ 548 w 1918"/>
                <a:gd name="T101" fmla="*/ 444 h 636"/>
                <a:gd name="T102" fmla="*/ 505 w 1918"/>
                <a:gd name="T103" fmla="*/ 438 h 636"/>
                <a:gd name="T104" fmla="*/ 463 w 1918"/>
                <a:gd name="T105" fmla="*/ 433 h 636"/>
                <a:gd name="T106" fmla="*/ 390 w 1918"/>
                <a:gd name="T107" fmla="*/ 427 h 636"/>
                <a:gd name="T108" fmla="*/ 334 w 1918"/>
                <a:gd name="T109" fmla="*/ 414 h 636"/>
                <a:gd name="T110" fmla="*/ 293 w 1918"/>
                <a:gd name="T111" fmla="*/ 404 h 636"/>
                <a:gd name="T112" fmla="*/ 250 w 1918"/>
                <a:gd name="T113" fmla="*/ 394 h 636"/>
                <a:gd name="T114" fmla="*/ 208 w 1918"/>
                <a:gd name="T115" fmla="*/ 382 h 636"/>
                <a:gd name="T116" fmla="*/ 173 w 1918"/>
                <a:gd name="T117" fmla="*/ 371 h 636"/>
                <a:gd name="T118" fmla="*/ 130 w 1918"/>
                <a:gd name="T119" fmla="*/ 357 h 636"/>
                <a:gd name="T120" fmla="*/ 84 w 1918"/>
                <a:gd name="T121" fmla="*/ 337 h 636"/>
                <a:gd name="T122" fmla="*/ 41 w 1918"/>
                <a:gd name="T123" fmla="*/ 320 h 636"/>
                <a:gd name="T124" fmla="*/ 0 w 1918"/>
                <a:gd name="T125" fmla="*/ 29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18" h="636">
                  <a:moveTo>
                    <a:pt x="0" y="297"/>
                  </a:moveTo>
                  <a:lnTo>
                    <a:pt x="52" y="342"/>
                  </a:lnTo>
                  <a:lnTo>
                    <a:pt x="97" y="377"/>
                  </a:lnTo>
                  <a:lnTo>
                    <a:pt x="139" y="403"/>
                  </a:lnTo>
                  <a:lnTo>
                    <a:pt x="187" y="432"/>
                  </a:lnTo>
                  <a:lnTo>
                    <a:pt x="256" y="472"/>
                  </a:lnTo>
                  <a:lnTo>
                    <a:pt x="325" y="504"/>
                  </a:lnTo>
                  <a:lnTo>
                    <a:pt x="405" y="534"/>
                  </a:lnTo>
                  <a:lnTo>
                    <a:pt x="485" y="558"/>
                  </a:lnTo>
                  <a:lnTo>
                    <a:pt x="560" y="578"/>
                  </a:lnTo>
                  <a:lnTo>
                    <a:pt x="657" y="600"/>
                  </a:lnTo>
                  <a:lnTo>
                    <a:pt x="727" y="611"/>
                  </a:lnTo>
                  <a:lnTo>
                    <a:pt x="823" y="620"/>
                  </a:lnTo>
                  <a:lnTo>
                    <a:pt x="928" y="630"/>
                  </a:lnTo>
                  <a:lnTo>
                    <a:pt x="1032" y="634"/>
                  </a:lnTo>
                  <a:lnTo>
                    <a:pt x="1109" y="635"/>
                  </a:lnTo>
                  <a:lnTo>
                    <a:pt x="1211" y="622"/>
                  </a:lnTo>
                  <a:lnTo>
                    <a:pt x="1291" y="606"/>
                  </a:lnTo>
                  <a:lnTo>
                    <a:pt x="1376" y="584"/>
                  </a:lnTo>
                  <a:lnTo>
                    <a:pt x="1461" y="554"/>
                  </a:lnTo>
                  <a:lnTo>
                    <a:pt x="1508" y="532"/>
                  </a:lnTo>
                  <a:lnTo>
                    <a:pt x="1561" y="498"/>
                  </a:lnTo>
                  <a:lnTo>
                    <a:pt x="1599" y="468"/>
                  </a:lnTo>
                  <a:lnTo>
                    <a:pt x="1636" y="439"/>
                  </a:lnTo>
                  <a:lnTo>
                    <a:pt x="1663" y="413"/>
                  </a:lnTo>
                  <a:lnTo>
                    <a:pt x="1774" y="606"/>
                  </a:lnTo>
                  <a:lnTo>
                    <a:pt x="1782" y="519"/>
                  </a:lnTo>
                  <a:lnTo>
                    <a:pt x="1795" y="439"/>
                  </a:lnTo>
                  <a:lnTo>
                    <a:pt x="1812" y="332"/>
                  </a:lnTo>
                  <a:lnTo>
                    <a:pt x="1840" y="239"/>
                  </a:lnTo>
                  <a:lnTo>
                    <a:pt x="1872" y="158"/>
                  </a:lnTo>
                  <a:lnTo>
                    <a:pt x="1917" y="71"/>
                  </a:lnTo>
                  <a:lnTo>
                    <a:pt x="1831" y="77"/>
                  </a:lnTo>
                  <a:lnTo>
                    <a:pt x="1737" y="80"/>
                  </a:lnTo>
                  <a:lnTo>
                    <a:pt x="1633" y="68"/>
                  </a:lnTo>
                  <a:lnTo>
                    <a:pt x="1544" y="48"/>
                  </a:lnTo>
                  <a:lnTo>
                    <a:pt x="1491" y="34"/>
                  </a:lnTo>
                  <a:lnTo>
                    <a:pt x="1422" y="0"/>
                  </a:lnTo>
                  <a:lnTo>
                    <a:pt x="1534" y="195"/>
                  </a:lnTo>
                  <a:lnTo>
                    <a:pt x="1472" y="245"/>
                  </a:lnTo>
                  <a:lnTo>
                    <a:pt x="1413" y="287"/>
                  </a:lnTo>
                  <a:lnTo>
                    <a:pt x="1335" y="325"/>
                  </a:lnTo>
                  <a:lnTo>
                    <a:pt x="1258" y="357"/>
                  </a:lnTo>
                  <a:lnTo>
                    <a:pt x="1164" y="384"/>
                  </a:lnTo>
                  <a:lnTo>
                    <a:pt x="1080" y="405"/>
                  </a:lnTo>
                  <a:lnTo>
                    <a:pt x="954" y="431"/>
                  </a:lnTo>
                  <a:lnTo>
                    <a:pt x="851" y="442"/>
                  </a:lnTo>
                  <a:lnTo>
                    <a:pt x="753" y="449"/>
                  </a:lnTo>
                  <a:lnTo>
                    <a:pt x="645" y="446"/>
                  </a:lnTo>
                  <a:lnTo>
                    <a:pt x="595" y="445"/>
                  </a:lnTo>
                  <a:lnTo>
                    <a:pt x="548" y="444"/>
                  </a:lnTo>
                  <a:lnTo>
                    <a:pt x="505" y="438"/>
                  </a:lnTo>
                  <a:lnTo>
                    <a:pt x="463" y="433"/>
                  </a:lnTo>
                  <a:lnTo>
                    <a:pt x="390" y="427"/>
                  </a:lnTo>
                  <a:lnTo>
                    <a:pt x="334" y="414"/>
                  </a:lnTo>
                  <a:lnTo>
                    <a:pt x="293" y="404"/>
                  </a:lnTo>
                  <a:lnTo>
                    <a:pt x="250" y="394"/>
                  </a:lnTo>
                  <a:lnTo>
                    <a:pt x="208" y="382"/>
                  </a:lnTo>
                  <a:lnTo>
                    <a:pt x="173" y="371"/>
                  </a:lnTo>
                  <a:lnTo>
                    <a:pt x="130" y="357"/>
                  </a:lnTo>
                  <a:lnTo>
                    <a:pt x="84" y="337"/>
                  </a:lnTo>
                  <a:lnTo>
                    <a:pt x="41" y="320"/>
                  </a:lnTo>
                  <a:lnTo>
                    <a:pt x="0" y="297"/>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69655" name="Group 23"/>
          <p:cNvGrpSpPr>
            <a:grpSpLocks/>
          </p:cNvGrpSpPr>
          <p:nvPr/>
        </p:nvGrpSpPr>
        <p:grpSpPr bwMode="auto">
          <a:xfrm>
            <a:off x="4873626" y="2312988"/>
            <a:ext cx="2487613" cy="881062"/>
            <a:chOff x="2110" y="1457"/>
            <a:chExt cx="1567" cy="555"/>
          </a:xfrm>
          <a:solidFill>
            <a:schemeClr val="tx2"/>
          </a:solidFill>
        </p:grpSpPr>
        <p:sp>
          <p:nvSpPr>
            <p:cNvPr id="69653" name="Freeform 21"/>
            <p:cNvSpPr>
              <a:spLocks/>
            </p:cNvSpPr>
            <p:nvPr/>
          </p:nvSpPr>
          <p:spPr bwMode="auto">
            <a:xfrm>
              <a:off x="2110" y="1487"/>
              <a:ext cx="1567" cy="525"/>
            </a:xfrm>
            <a:custGeom>
              <a:avLst/>
              <a:gdLst>
                <a:gd name="T0" fmla="*/ 1536 w 1567"/>
                <a:gd name="T1" fmla="*/ 238 h 525"/>
                <a:gd name="T2" fmla="*/ 1455 w 1567"/>
                <a:gd name="T3" fmla="*/ 186 h 525"/>
                <a:gd name="T4" fmla="*/ 1350 w 1567"/>
                <a:gd name="T5" fmla="*/ 135 h 525"/>
                <a:gd name="T6" fmla="*/ 1240 w 1567"/>
                <a:gd name="T7" fmla="*/ 97 h 525"/>
                <a:gd name="T8" fmla="*/ 1114 w 1567"/>
                <a:gd name="T9" fmla="*/ 58 h 525"/>
                <a:gd name="T10" fmla="*/ 979 w 1567"/>
                <a:gd name="T11" fmla="*/ 32 h 525"/>
                <a:gd name="T12" fmla="*/ 816 w 1567"/>
                <a:gd name="T13" fmla="*/ 14 h 525"/>
                <a:gd name="T14" fmla="*/ 671 w 1567"/>
                <a:gd name="T15" fmla="*/ 9 h 525"/>
                <a:gd name="T16" fmla="*/ 524 w 1567"/>
                <a:gd name="T17" fmla="*/ 31 h 525"/>
                <a:gd name="T18" fmla="*/ 389 w 1567"/>
                <a:gd name="T19" fmla="*/ 73 h 525"/>
                <a:gd name="T20" fmla="*/ 309 w 1567"/>
                <a:gd name="T21" fmla="*/ 119 h 525"/>
                <a:gd name="T22" fmla="*/ 248 w 1567"/>
                <a:gd name="T23" fmla="*/ 164 h 525"/>
                <a:gd name="T24" fmla="*/ 120 w 1567"/>
                <a:gd name="T25" fmla="*/ 0 h 525"/>
                <a:gd name="T26" fmla="*/ 106 w 1567"/>
                <a:gd name="T27" fmla="*/ 145 h 525"/>
                <a:gd name="T28" fmla="*/ 73 w 1567"/>
                <a:gd name="T29" fmla="*/ 302 h 525"/>
                <a:gd name="T30" fmla="*/ 0 w 1567"/>
                <a:gd name="T31" fmla="*/ 422 h 525"/>
                <a:gd name="T32" fmla="*/ 94 w 1567"/>
                <a:gd name="T33" fmla="*/ 457 h 525"/>
                <a:gd name="T34" fmla="*/ 254 w 1567"/>
                <a:gd name="T35" fmla="*/ 467 h 525"/>
                <a:gd name="T36" fmla="*/ 369 w 1567"/>
                <a:gd name="T37" fmla="*/ 495 h 525"/>
                <a:gd name="T38" fmla="*/ 333 w 1567"/>
                <a:gd name="T39" fmla="*/ 366 h 525"/>
                <a:gd name="T40" fmla="*/ 431 w 1567"/>
                <a:gd name="T41" fmla="*/ 291 h 525"/>
                <a:gd name="T42" fmla="*/ 554 w 1567"/>
                <a:gd name="T43" fmla="*/ 236 h 525"/>
                <a:gd name="T44" fmla="*/ 697 w 1567"/>
                <a:gd name="T45" fmla="*/ 195 h 525"/>
                <a:gd name="T46" fmla="*/ 882 w 1567"/>
                <a:gd name="T47" fmla="*/ 167 h 525"/>
                <a:gd name="T48" fmla="*/ 1047 w 1567"/>
                <a:gd name="T49" fmla="*/ 166 h 525"/>
                <a:gd name="T50" fmla="*/ 1125 w 1567"/>
                <a:gd name="T51" fmla="*/ 168 h 525"/>
                <a:gd name="T52" fmla="*/ 1192 w 1567"/>
                <a:gd name="T53" fmla="*/ 176 h 525"/>
                <a:gd name="T54" fmla="*/ 1298 w 1567"/>
                <a:gd name="T55" fmla="*/ 194 h 525"/>
                <a:gd name="T56" fmla="*/ 1364 w 1567"/>
                <a:gd name="T57" fmla="*/ 210 h 525"/>
                <a:gd name="T58" fmla="*/ 1428 w 1567"/>
                <a:gd name="T59" fmla="*/ 229 h 525"/>
                <a:gd name="T60" fmla="*/ 1497 w 1567"/>
                <a:gd name="T61" fmla="*/ 259 h 525"/>
                <a:gd name="T62" fmla="*/ 1566 w 1567"/>
                <a:gd name="T63" fmla="*/ 29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7" h="525">
                  <a:moveTo>
                    <a:pt x="1566" y="291"/>
                  </a:moveTo>
                  <a:lnTo>
                    <a:pt x="1536" y="238"/>
                  </a:lnTo>
                  <a:lnTo>
                    <a:pt x="1490" y="209"/>
                  </a:lnTo>
                  <a:lnTo>
                    <a:pt x="1455" y="186"/>
                  </a:lnTo>
                  <a:lnTo>
                    <a:pt x="1406" y="159"/>
                  </a:lnTo>
                  <a:lnTo>
                    <a:pt x="1350" y="135"/>
                  </a:lnTo>
                  <a:lnTo>
                    <a:pt x="1303" y="121"/>
                  </a:lnTo>
                  <a:lnTo>
                    <a:pt x="1240" y="97"/>
                  </a:lnTo>
                  <a:lnTo>
                    <a:pt x="1176" y="78"/>
                  </a:lnTo>
                  <a:lnTo>
                    <a:pt x="1114" y="58"/>
                  </a:lnTo>
                  <a:lnTo>
                    <a:pt x="1035" y="40"/>
                  </a:lnTo>
                  <a:lnTo>
                    <a:pt x="979" y="32"/>
                  </a:lnTo>
                  <a:lnTo>
                    <a:pt x="902" y="23"/>
                  </a:lnTo>
                  <a:lnTo>
                    <a:pt x="816" y="14"/>
                  </a:lnTo>
                  <a:lnTo>
                    <a:pt x="734" y="10"/>
                  </a:lnTo>
                  <a:lnTo>
                    <a:pt x="671" y="9"/>
                  </a:lnTo>
                  <a:lnTo>
                    <a:pt x="591" y="19"/>
                  </a:lnTo>
                  <a:lnTo>
                    <a:pt x="524" y="31"/>
                  </a:lnTo>
                  <a:lnTo>
                    <a:pt x="456" y="49"/>
                  </a:lnTo>
                  <a:lnTo>
                    <a:pt x="389" y="73"/>
                  </a:lnTo>
                  <a:lnTo>
                    <a:pt x="351" y="93"/>
                  </a:lnTo>
                  <a:lnTo>
                    <a:pt x="309" y="119"/>
                  </a:lnTo>
                  <a:lnTo>
                    <a:pt x="278" y="143"/>
                  </a:lnTo>
                  <a:lnTo>
                    <a:pt x="248" y="164"/>
                  </a:lnTo>
                  <a:lnTo>
                    <a:pt x="229" y="187"/>
                  </a:lnTo>
                  <a:lnTo>
                    <a:pt x="120" y="0"/>
                  </a:lnTo>
                  <a:lnTo>
                    <a:pt x="115" y="67"/>
                  </a:lnTo>
                  <a:lnTo>
                    <a:pt x="106" y="145"/>
                  </a:lnTo>
                  <a:lnTo>
                    <a:pt x="94" y="224"/>
                  </a:lnTo>
                  <a:lnTo>
                    <a:pt x="73" y="302"/>
                  </a:lnTo>
                  <a:lnTo>
                    <a:pt x="50" y="353"/>
                  </a:lnTo>
                  <a:lnTo>
                    <a:pt x="0" y="422"/>
                  </a:lnTo>
                  <a:lnTo>
                    <a:pt x="25" y="462"/>
                  </a:lnTo>
                  <a:lnTo>
                    <a:pt x="94" y="457"/>
                  </a:lnTo>
                  <a:lnTo>
                    <a:pt x="170" y="455"/>
                  </a:lnTo>
                  <a:lnTo>
                    <a:pt x="254" y="467"/>
                  </a:lnTo>
                  <a:lnTo>
                    <a:pt x="326" y="482"/>
                  </a:lnTo>
                  <a:lnTo>
                    <a:pt x="369" y="495"/>
                  </a:lnTo>
                  <a:lnTo>
                    <a:pt x="424" y="524"/>
                  </a:lnTo>
                  <a:lnTo>
                    <a:pt x="333" y="366"/>
                  </a:lnTo>
                  <a:lnTo>
                    <a:pt x="383" y="323"/>
                  </a:lnTo>
                  <a:lnTo>
                    <a:pt x="431" y="291"/>
                  </a:lnTo>
                  <a:lnTo>
                    <a:pt x="491" y="260"/>
                  </a:lnTo>
                  <a:lnTo>
                    <a:pt x="554" y="236"/>
                  </a:lnTo>
                  <a:lnTo>
                    <a:pt x="630" y="212"/>
                  </a:lnTo>
                  <a:lnTo>
                    <a:pt x="697" y="195"/>
                  </a:lnTo>
                  <a:lnTo>
                    <a:pt x="797" y="175"/>
                  </a:lnTo>
                  <a:lnTo>
                    <a:pt x="882" y="167"/>
                  </a:lnTo>
                  <a:lnTo>
                    <a:pt x="959" y="164"/>
                  </a:lnTo>
                  <a:lnTo>
                    <a:pt x="1047" y="166"/>
                  </a:lnTo>
                  <a:lnTo>
                    <a:pt x="1087" y="167"/>
                  </a:lnTo>
                  <a:lnTo>
                    <a:pt x="1125" y="168"/>
                  </a:lnTo>
                  <a:lnTo>
                    <a:pt x="1159" y="173"/>
                  </a:lnTo>
                  <a:lnTo>
                    <a:pt x="1192" y="176"/>
                  </a:lnTo>
                  <a:lnTo>
                    <a:pt x="1253" y="183"/>
                  </a:lnTo>
                  <a:lnTo>
                    <a:pt x="1298" y="194"/>
                  </a:lnTo>
                  <a:lnTo>
                    <a:pt x="1331" y="202"/>
                  </a:lnTo>
                  <a:lnTo>
                    <a:pt x="1364" y="210"/>
                  </a:lnTo>
                  <a:lnTo>
                    <a:pt x="1398" y="221"/>
                  </a:lnTo>
                  <a:lnTo>
                    <a:pt x="1428" y="229"/>
                  </a:lnTo>
                  <a:lnTo>
                    <a:pt x="1461" y="242"/>
                  </a:lnTo>
                  <a:lnTo>
                    <a:pt x="1497" y="259"/>
                  </a:lnTo>
                  <a:lnTo>
                    <a:pt x="1535" y="274"/>
                  </a:lnTo>
                  <a:lnTo>
                    <a:pt x="1566"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9654" name="Freeform 22"/>
            <p:cNvSpPr>
              <a:spLocks/>
            </p:cNvSpPr>
            <p:nvPr/>
          </p:nvSpPr>
          <p:spPr bwMode="auto">
            <a:xfrm>
              <a:off x="2110" y="1457"/>
              <a:ext cx="1535" cy="509"/>
            </a:xfrm>
            <a:custGeom>
              <a:avLst/>
              <a:gdLst>
                <a:gd name="T0" fmla="*/ 1534 w 1535"/>
                <a:gd name="T1" fmla="*/ 270 h 509"/>
                <a:gd name="T2" fmla="*/ 1492 w 1535"/>
                <a:gd name="T3" fmla="*/ 234 h 509"/>
                <a:gd name="T4" fmla="*/ 1456 w 1535"/>
                <a:gd name="T5" fmla="*/ 206 h 509"/>
                <a:gd name="T6" fmla="*/ 1423 w 1535"/>
                <a:gd name="T7" fmla="*/ 186 h 509"/>
                <a:gd name="T8" fmla="*/ 1384 w 1535"/>
                <a:gd name="T9" fmla="*/ 162 h 509"/>
                <a:gd name="T10" fmla="*/ 1329 w 1535"/>
                <a:gd name="T11" fmla="*/ 130 h 509"/>
                <a:gd name="T12" fmla="*/ 1274 w 1535"/>
                <a:gd name="T13" fmla="*/ 105 h 509"/>
                <a:gd name="T14" fmla="*/ 1210 w 1535"/>
                <a:gd name="T15" fmla="*/ 81 h 509"/>
                <a:gd name="T16" fmla="*/ 1146 w 1535"/>
                <a:gd name="T17" fmla="*/ 62 h 509"/>
                <a:gd name="T18" fmla="*/ 1086 w 1535"/>
                <a:gd name="T19" fmla="*/ 46 h 509"/>
                <a:gd name="T20" fmla="*/ 1008 w 1535"/>
                <a:gd name="T21" fmla="*/ 28 h 509"/>
                <a:gd name="T22" fmla="*/ 952 w 1535"/>
                <a:gd name="T23" fmla="*/ 19 h 509"/>
                <a:gd name="T24" fmla="*/ 875 w 1535"/>
                <a:gd name="T25" fmla="*/ 12 h 509"/>
                <a:gd name="T26" fmla="*/ 791 w 1535"/>
                <a:gd name="T27" fmla="*/ 4 h 509"/>
                <a:gd name="T28" fmla="*/ 708 w 1535"/>
                <a:gd name="T29" fmla="*/ 1 h 509"/>
                <a:gd name="T30" fmla="*/ 647 w 1535"/>
                <a:gd name="T31" fmla="*/ 0 h 509"/>
                <a:gd name="T32" fmla="*/ 565 w 1535"/>
                <a:gd name="T33" fmla="*/ 10 h 509"/>
                <a:gd name="T34" fmla="*/ 501 w 1535"/>
                <a:gd name="T35" fmla="*/ 23 h 509"/>
                <a:gd name="T36" fmla="*/ 433 w 1535"/>
                <a:gd name="T37" fmla="*/ 41 h 509"/>
                <a:gd name="T38" fmla="*/ 365 w 1535"/>
                <a:gd name="T39" fmla="*/ 65 h 509"/>
                <a:gd name="T40" fmla="*/ 327 w 1535"/>
                <a:gd name="T41" fmla="*/ 82 h 509"/>
                <a:gd name="T42" fmla="*/ 285 w 1535"/>
                <a:gd name="T43" fmla="*/ 110 h 509"/>
                <a:gd name="T44" fmla="*/ 254 w 1535"/>
                <a:gd name="T45" fmla="*/ 134 h 509"/>
                <a:gd name="T46" fmla="*/ 225 w 1535"/>
                <a:gd name="T47" fmla="*/ 157 h 509"/>
                <a:gd name="T48" fmla="*/ 203 w 1535"/>
                <a:gd name="T49" fmla="*/ 178 h 509"/>
                <a:gd name="T50" fmla="*/ 114 w 1535"/>
                <a:gd name="T51" fmla="*/ 23 h 509"/>
                <a:gd name="T52" fmla="*/ 108 w 1535"/>
                <a:gd name="T53" fmla="*/ 93 h 509"/>
                <a:gd name="T54" fmla="*/ 98 w 1535"/>
                <a:gd name="T55" fmla="*/ 157 h 509"/>
                <a:gd name="T56" fmla="*/ 84 w 1535"/>
                <a:gd name="T57" fmla="*/ 242 h 509"/>
                <a:gd name="T58" fmla="*/ 62 w 1535"/>
                <a:gd name="T59" fmla="*/ 317 h 509"/>
                <a:gd name="T60" fmla="*/ 36 w 1535"/>
                <a:gd name="T61" fmla="*/ 382 h 509"/>
                <a:gd name="T62" fmla="*/ 0 w 1535"/>
                <a:gd name="T63" fmla="*/ 451 h 509"/>
                <a:gd name="T64" fmla="*/ 69 w 1535"/>
                <a:gd name="T65" fmla="*/ 446 h 509"/>
                <a:gd name="T66" fmla="*/ 144 w 1535"/>
                <a:gd name="T67" fmla="*/ 444 h 509"/>
                <a:gd name="T68" fmla="*/ 227 w 1535"/>
                <a:gd name="T69" fmla="*/ 454 h 509"/>
                <a:gd name="T70" fmla="*/ 298 w 1535"/>
                <a:gd name="T71" fmla="*/ 470 h 509"/>
                <a:gd name="T72" fmla="*/ 341 w 1535"/>
                <a:gd name="T73" fmla="*/ 481 h 509"/>
                <a:gd name="T74" fmla="*/ 396 w 1535"/>
                <a:gd name="T75" fmla="*/ 508 h 509"/>
                <a:gd name="T76" fmla="*/ 306 w 1535"/>
                <a:gd name="T77" fmla="*/ 352 h 509"/>
                <a:gd name="T78" fmla="*/ 356 w 1535"/>
                <a:gd name="T79" fmla="*/ 312 h 509"/>
                <a:gd name="T80" fmla="*/ 403 w 1535"/>
                <a:gd name="T81" fmla="*/ 278 h 509"/>
                <a:gd name="T82" fmla="*/ 466 w 1535"/>
                <a:gd name="T83" fmla="*/ 248 h 509"/>
                <a:gd name="T84" fmla="*/ 527 w 1535"/>
                <a:gd name="T85" fmla="*/ 222 h 509"/>
                <a:gd name="T86" fmla="*/ 603 w 1535"/>
                <a:gd name="T87" fmla="*/ 201 h 509"/>
                <a:gd name="T88" fmla="*/ 670 w 1535"/>
                <a:gd name="T89" fmla="*/ 184 h 509"/>
                <a:gd name="T90" fmla="*/ 771 w 1535"/>
                <a:gd name="T91" fmla="*/ 163 h 509"/>
                <a:gd name="T92" fmla="*/ 853 w 1535"/>
                <a:gd name="T93" fmla="*/ 154 h 509"/>
                <a:gd name="T94" fmla="*/ 931 w 1535"/>
                <a:gd name="T95" fmla="*/ 149 h 509"/>
                <a:gd name="T96" fmla="*/ 1018 w 1535"/>
                <a:gd name="T97" fmla="*/ 151 h 509"/>
                <a:gd name="T98" fmla="*/ 1058 w 1535"/>
                <a:gd name="T99" fmla="*/ 152 h 509"/>
                <a:gd name="T100" fmla="*/ 1095 w 1535"/>
                <a:gd name="T101" fmla="*/ 153 h 509"/>
                <a:gd name="T102" fmla="*/ 1130 w 1535"/>
                <a:gd name="T103" fmla="*/ 158 h 509"/>
                <a:gd name="T104" fmla="*/ 1164 w 1535"/>
                <a:gd name="T105" fmla="*/ 162 h 509"/>
                <a:gd name="T106" fmla="*/ 1222 w 1535"/>
                <a:gd name="T107" fmla="*/ 166 h 509"/>
                <a:gd name="T108" fmla="*/ 1267 w 1535"/>
                <a:gd name="T109" fmla="*/ 177 h 509"/>
                <a:gd name="T110" fmla="*/ 1300 w 1535"/>
                <a:gd name="T111" fmla="*/ 185 h 509"/>
                <a:gd name="T112" fmla="*/ 1334 w 1535"/>
                <a:gd name="T113" fmla="*/ 193 h 509"/>
                <a:gd name="T114" fmla="*/ 1368 w 1535"/>
                <a:gd name="T115" fmla="*/ 202 h 509"/>
                <a:gd name="T116" fmla="*/ 1396 w 1535"/>
                <a:gd name="T117" fmla="*/ 211 h 509"/>
                <a:gd name="T118" fmla="*/ 1430 w 1535"/>
                <a:gd name="T119" fmla="*/ 222 h 509"/>
                <a:gd name="T120" fmla="*/ 1467 w 1535"/>
                <a:gd name="T121" fmla="*/ 238 h 509"/>
                <a:gd name="T122" fmla="*/ 1501 w 1535"/>
                <a:gd name="T123" fmla="*/ 252 h 509"/>
                <a:gd name="T124" fmla="*/ 1534 w 1535"/>
                <a:gd name="T125" fmla="*/ 27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5" h="509">
                  <a:moveTo>
                    <a:pt x="1534" y="270"/>
                  </a:moveTo>
                  <a:lnTo>
                    <a:pt x="1492" y="234"/>
                  </a:lnTo>
                  <a:lnTo>
                    <a:pt x="1456" y="206"/>
                  </a:lnTo>
                  <a:lnTo>
                    <a:pt x="1423" y="186"/>
                  </a:lnTo>
                  <a:lnTo>
                    <a:pt x="1384" y="162"/>
                  </a:lnTo>
                  <a:lnTo>
                    <a:pt x="1329" y="130"/>
                  </a:lnTo>
                  <a:lnTo>
                    <a:pt x="1274" y="105"/>
                  </a:lnTo>
                  <a:lnTo>
                    <a:pt x="1210" y="81"/>
                  </a:lnTo>
                  <a:lnTo>
                    <a:pt x="1146" y="62"/>
                  </a:lnTo>
                  <a:lnTo>
                    <a:pt x="1086" y="46"/>
                  </a:lnTo>
                  <a:lnTo>
                    <a:pt x="1008" y="28"/>
                  </a:lnTo>
                  <a:lnTo>
                    <a:pt x="952" y="19"/>
                  </a:lnTo>
                  <a:lnTo>
                    <a:pt x="875" y="12"/>
                  </a:lnTo>
                  <a:lnTo>
                    <a:pt x="791" y="4"/>
                  </a:lnTo>
                  <a:lnTo>
                    <a:pt x="708" y="1"/>
                  </a:lnTo>
                  <a:lnTo>
                    <a:pt x="647" y="0"/>
                  </a:lnTo>
                  <a:lnTo>
                    <a:pt x="565" y="10"/>
                  </a:lnTo>
                  <a:lnTo>
                    <a:pt x="501" y="23"/>
                  </a:lnTo>
                  <a:lnTo>
                    <a:pt x="433" y="41"/>
                  </a:lnTo>
                  <a:lnTo>
                    <a:pt x="365" y="65"/>
                  </a:lnTo>
                  <a:lnTo>
                    <a:pt x="327" y="82"/>
                  </a:lnTo>
                  <a:lnTo>
                    <a:pt x="285" y="110"/>
                  </a:lnTo>
                  <a:lnTo>
                    <a:pt x="254" y="134"/>
                  </a:lnTo>
                  <a:lnTo>
                    <a:pt x="225" y="157"/>
                  </a:lnTo>
                  <a:lnTo>
                    <a:pt x="203" y="178"/>
                  </a:lnTo>
                  <a:lnTo>
                    <a:pt x="114" y="23"/>
                  </a:lnTo>
                  <a:lnTo>
                    <a:pt x="108" y="93"/>
                  </a:lnTo>
                  <a:lnTo>
                    <a:pt x="98" y="157"/>
                  </a:lnTo>
                  <a:lnTo>
                    <a:pt x="84" y="242"/>
                  </a:lnTo>
                  <a:lnTo>
                    <a:pt x="62" y="317"/>
                  </a:lnTo>
                  <a:lnTo>
                    <a:pt x="36" y="382"/>
                  </a:lnTo>
                  <a:lnTo>
                    <a:pt x="0" y="451"/>
                  </a:lnTo>
                  <a:lnTo>
                    <a:pt x="69" y="446"/>
                  </a:lnTo>
                  <a:lnTo>
                    <a:pt x="144" y="444"/>
                  </a:lnTo>
                  <a:lnTo>
                    <a:pt x="227" y="454"/>
                  </a:lnTo>
                  <a:lnTo>
                    <a:pt x="298" y="470"/>
                  </a:lnTo>
                  <a:lnTo>
                    <a:pt x="341" y="481"/>
                  </a:lnTo>
                  <a:lnTo>
                    <a:pt x="396" y="508"/>
                  </a:lnTo>
                  <a:lnTo>
                    <a:pt x="306" y="352"/>
                  </a:lnTo>
                  <a:lnTo>
                    <a:pt x="356" y="312"/>
                  </a:lnTo>
                  <a:lnTo>
                    <a:pt x="403" y="278"/>
                  </a:lnTo>
                  <a:lnTo>
                    <a:pt x="466" y="248"/>
                  </a:lnTo>
                  <a:lnTo>
                    <a:pt x="527" y="222"/>
                  </a:lnTo>
                  <a:lnTo>
                    <a:pt x="603" y="201"/>
                  </a:lnTo>
                  <a:lnTo>
                    <a:pt x="670" y="184"/>
                  </a:lnTo>
                  <a:lnTo>
                    <a:pt x="771" y="163"/>
                  </a:lnTo>
                  <a:lnTo>
                    <a:pt x="853" y="154"/>
                  </a:lnTo>
                  <a:lnTo>
                    <a:pt x="931" y="149"/>
                  </a:lnTo>
                  <a:lnTo>
                    <a:pt x="1018" y="151"/>
                  </a:lnTo>
                  <a:lnTo>
                    <a:pt x="1058" y="152"/>
                  </a:lnTo>
                  <a:lnTo>
                    <a:pt x="1095" y="153"/>
                  </a:lnTo>
                  <a:lnTo>
                    <a:pt x="1130" y="158"/>
                  </a:lnTo>
                  <a:lnTo>
                    <a:pt x="1164" y="162"/>
                  </a:lnTo>
                  <a:lnTo>
                    <a:pt x="1222" y="166"/>
                  </a:lnTo>
                  <a:lnTo>
                    <a:pt x="1267" y="177"/>
                  </a:lnTo>
                  <a:lnTo>
                    <a:pt x="1300" y="185"/>
                  </a:lnTo>
                  <a:lnTo>
                    <a:pt x="1334" y="193"/>
                  </a:lnTo>
                  <a:lnTo>
                    <a:pt x="1368" y="202"/>
                  </a:lnTo>
                  <a:lnTo>
                    <a:pt x="1396" y="211"/>
                  </a:lnTo>
                  <a:lnTo>
                    <a:pt x="1430" y="222"/>
                  </a:lnTo>
                  <a:lnTo>
                    <a:pt x="1467" y="238"/>
                  </a:lnTo>
                  <a:lnTo>
                    <a:pt x="1501" y="252"/>
                  </a:lnTo>
                  <a:lnTo>
                    <a:pt x="1534" y="270"/>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27" name="TextBox 26"/>
          <p:cNvSpPr txBox="1"/>
          <p:nvPr/>
        </p:nvSpPr>
        <p:spPr>
          <a:xfrm>
            <a:off x="1524001" y="6519447"/>
            <a:ext cx="763587" cy="338554"/>
          </a:xfrm>
          <a:prstGeom prst="rect">
            <a:avLst/>
          </a:prstGeom>
          <a:noFill/>
        </p:spPr>
        <p:txBody>
          <a:bodyPr wrap="square" rtlCol="0">
            <a:spAutoFit/>
          </a:bodyPr>
          <a:lstStyle/>
          <a:p>
            <a:pPr algn="ctr"/>
            <a:r>
              <a:rPr lang="en-US" sz="1600" dirty="0">
                <a:solidFill>
                  <a:schemeClr val="bg1">
                    <a:lumMod val="50000"/>
                  </a:schemeClr>
                </a:solidFill>
              </a:rPr>
              <a:t>[WF]</a:t>
            </a:r>
          </a:p>
        </p:txBody>
      </p:sp>
      <p:pic>
        <p:nvPicPr>
          <p:cNvPr id="2" name="Picture 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444581" y="822640"/>
            <a:ext cx="1852613" cy="1235075"/>
          </a:xfrm>
          <a:prstGeom prst="rect">
            <a:avLst/>
          </a:prstGeom>
        </p:spPr>
      </p:pic>
    </p:spTree>
    <p:extLst>
      <p:ext uri="{BB962C8B-B14F-4D97-AF65-F5344CB8AC3E}">
        <p14:creationId xmlns:p14="http://schemas.microsoft.com/office/powerpoint/2010/main" val="1904663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E14E-EF02-4549-A884-4A01793BADAE}"/>
              </a:ext>
            </a:extLst>
          </p:cNvPr>
          <p:cNvSpPr>
            <a:spLocks noGrp="1"/>
          </p:cNvSpPr>
          <p:nvPr>
            <p:ph type="title"/>
          </p:nvPr>
        </p:nvSpPr>
        <p:spPr/>
        <p:txBody>
          <a:bodyPr/>
          <a:lstStyle/>
          <a:p>
            <a:r>
              <a:rPr lang="en" dirty="0"/>
              <a:t>The Bootstrap</a:t>
            </a:r>
            <a:endParaRPr lang="en-US" dirty="0"/>
          </a:p>
        </p:txBody>
      </p:sp>
      <p:sp>
        <p:nvSpPr>
          <p:cNvPr id="4" name="Content Placeholder 3">
            <a:extLst>
              <a:ext uri="{FF2B5EF4-FFF2-40B4-BE49-F238E27FC236}">
                <a16:creationId xmlns:a16="http://schemas.microsoft.com/office/drawing/2014/main" id="{39495ADC-6214-3D46-8695-9A1476D782DB}"/>
              </a:ext>
            </a:extLst>
          </p:cNvPr>
          <p:cNvSpPr>
            <a:spLocks noGrp="1"/>
          </p:cNvSpPr>
          <p:nvPr>
            <p:ph idx="1"/>
          </p:nvPr>
        </p:nvSpPr>
        <p:spPr/>
        <p:txBody>
          <a:bodyPr/>
          <a:lstStyle/>
          <a:p>
            <a:r>
              <a:rPr lang="en-US" dirty="0"/>
              <a:t>A technique for simulating repeated random sampling</a:t>
            </a:r>
          </a:p>
          <a:p>
            <a:pPr marL="0" indent="0">
              <a:buNone/>
            </a:pPr>
            <a:endParaRPr lang="en-US" dirty="0"/>
          </a:p>
          <a:p>
            <a:r>
              <a:rPr lang="en-US" dirty="0"/>
              <a:t>All that we have is the original sample</a:t>
            </a:r>
          </a:p>
          <a:p>
            <a:pPr lvl="1"/>
            <a:r>
              <a:rPr lang="en-US" dirty="0"/>
              <a:t>… which is large and random</a:t>
            </a:r>
          </a:p>
          <a:p>
            <a:pPr lvl="1"/>
            <a:r>
              <a:rPr lang="en-US" dirty="0"/>
              <a:t>Therefore, it probably resembles the population</a:t>
            </a:r>
          </a:p>
          <a:p>
            <a:pPr marL="0" indent="0">
              <a:buNone/>
            </a:pPr>
            <a:endParaRPr lang="en-US" dirty="0"/>
          </a:p>
          <a:p>
            <a:r>
              <a:rPr lang="en-US" dirty="0"/>
              <a:t>So we sample at random from the original sample!</a:t>
            </a:r>
          </a:p>
          <a:p>
            <a:endParaRPr lang="en-US" dirty="0"/>
          </a:p>
        </p:txBody>
      </p:sp>
      <p:sp>
        <p:nvSpPr>
          <p:cNvPr id="3" name="Slide Number Placeholder 2">
            <a:extLst>
              <a:ext uri="{FF2B5EF4-FFF2-40B4-BE49-F238E27FC236}">
                <a16:creationId xmlns:a16="http://schemas.microsoft.com/office/drawing/2014/main" id="{E876C366-F9B5-2B4F-BF6B-EBF88CCCD415}"/>
              </a:ext>
            </a:extLst>
          </p:cNvPr>
          <p:cNvSpPr>
            <a:spLocks noGrp="1"/>
          </p:cNvSpPr>
          <p:nvPr>
            <p:ph type="sldNum" sz="quarter" idx="11"/>
          </p:nvPr>
        </p:nvSpPr>
        <p:spPr/>
        <p:txBody>
          <a:bodyPr/>
          <a:lstStyle/>
          <a:p>
            <a:fld id="{A2EF37A0-74FC-AB4F-AE4C-D9BFC6719E9F}" type="slidenum">
              <a:rPr lang="en-US" smtClean="0"/>
              <a:t>15</a:t>
            </a:fld>
            <a:endParaRPr lang="en-US"/>
          </a:p>
        </p:txBody>
      </p:sp>
    </p:spTree>
    <p:extLst>
      <p:ext uri="{BB962C8B-B14F-4D97-AF65-F5344CB8AC3E}">
        <p14:creationId xmlns:p14="http://schemas.microsoft.com/office/powerpoint/2010/main" val="3701406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8"/>
          <p:cNvSpPr txBox="1">
            <a:spLocks noGrp="1"/>
          </p:cNvSpPr>
          <p:nvPr>
            <p:ph type="title"/>
          </p:nvPr>
        </p:nvSpPr>
        <p:spPr>
          <a:xfrm>
            <a:off x="609600" y="407379"/>
            <a:ext cx="8940800" cy="676000"/>
          </a:xfrm>
          <a:prstGeom prst="rect">
            <a:avLst/>
          </a:prstGeom>
        </p:spPr>
        <p:txBody>
          <a:bodyPr spcFirstLastPara="1" vert="horz" wrap="square" lIns="121900" tIns="121900" rIns="121900" bIns="121900" numCol="1" anchor="b" anchorCtr="0" compatLnSpc="1">
            <a:prstTxWarp prst="textNoShape">
              <a:avLst/>
            </a:prstTxWarp>
            <a:noAutofit/>
          </a:bodyPr>
          <a:lstStyle/>
          <a:p>
            <a:r>
              <a:rPr lang="en"/>
              <a:t>Why the Bootstrap Works</a:t>
            </a:r>
            <a:endParaRPr/>
          </a:p>
        </p:txBody>
      </p:sp>
      <p:cxnSp>
        <p:nvCxnSpPr>
          <p:cNvPr id="234" name="Google Shape;234;p48"/>
          <p:cNvCxnSpPr>
            <a:stCxn id="235" idx="3"/>
            <a:endCxn id="236" idx="1"/>
          </p:cNvCxnSpPr>
          <p:nvPr/>
        </p:nvCxnSpPr>
        <p:spPr>
          <a:xfrm>
            <a:off x="2890500" y="3429004"/>
            <a:ext cx="1256800" cy="0"/>
          </a:xfrm>
          <a:prstGeom prst="straightConnector1">
            <a:avLst/>
          </a:prstGeom>
          <a:noFill/>
          <a:ln w="28575" cap="flat" cmpd="sng">
            <a:solidFill>
              <a:schemeClr val="dk2"/>
            </a:solidFill>
            <a:prstDash val="solid"/>
            <a:round/>
            <a:headEnd type="none" w="med" len="med"/>
            <a:tailEnd type="triangle" w="med" len="med"/>
          </a:ln>
        </p:spPr>
      </p:cxnSp>
      <p:cxnSp>
        <p:nvCxnSpPr>
          <p:cNvPr id="237" name="Google Shape;237;p48"/>
          <p:cNvCxnSpPr>
            <a:endCxn id="238" idx="1"/>
          </p:cNvCxnSpPr>
          <p:nvPr/>
        </p:nvCxnSpPr>
        <p:spPr>
          <a:xfrm rot="10800000" flipH="1">
            <a:off x="6428233" y="1982827"/>
            <a:ext cx="1301600" cy="1446000"/>
          </a:xfrm>
          <a:prstGeom prst="straightConnector1">
            <a:avLst/>
          </a:prstGeom>
          <a:noFill/>
          <a:ln w="28575" cap="flat" cmpd="sng">
            <a:solidFill>
              <a:schemeClr val="dk2"/>
            </a:solidFill>
            <a:prstDash val="solid"/>
            <a:round/>
            <a:headEnd type="none" w="med" len="med"/>
            <a:tailEnd type="triangle" w="med" len="med"/>
          </a:ln>
        </p:spPr>
      </p:cxnSp>
      <p:cxnSp>
        <p:nvCxnSpPr>
          <p:cNvPr id="239" name="Google Shape;239;p48"/>
          <p:cNvCxnSpPr>
            <a:stCxn id="240" idx="3"/>
            <a:endCxn id="241" idx="1"/>
          </p:cNvCxnSpPr>
          <p:nvPr/>
        </p:nvCxnSpPr>
        <p:spPr>
          <a:xfrm rot="10800000" flipH="1">
            <a:off x="6021864" y="3407959"/>
            <a:ext cx="1749600" cy="21200"/>
          </a:xfrm>
          <a:prstGeom prst="straightConnector1">
            <a:avLst/>
          </a:prstGeom>
          <a:noFill/>
          <a:ln w="28575" cap="flat" cmpd="sng">
            <a:solidFill>
              <a:schemeClr val="dk2"/>
            </a:solidFill>
            <a:prstDash val="solid"/>
            <a:round/>
            <a:headEnd type="none" w="med" len="med"/>
            <a:tailEnd type="triangle" w="med" len="med"/>
          </a:ln>
        </p:spPr>
      </p:cxnSp>
      <p:cxnSp>
        <p:nvCxnSpPr>
          <p:cNvPr id="242" name="Google Shape;242;p48"/>
          <p:cNvCxnSpPr>
            <a:endCxn id="243" idx="1"/>
          </p:cNvCxnSpPr>
          <p:nvPr/>
        </p:nvCxnSpPr>
        <p:spPr>
          <a:xfrm>
            <a:off x="6428139" y="3428963"/>
            <a:ext cx="1384800" cy="1416400"/>
          </a:xfrm>
          <a:prstGeom prst="straightConnector1">
            <a:avLst/>
          </a:prstGeom>
          <a:noFill/>
          <a:ln w="28575" cap="flat" cmpd="sng">
            <a:solidFill>
              <a:schemeClr val="dk2"/>
            </a:solidFill>
            <a:prstDash val="solid"/>
            <a:round/>
            <a:headEnd type="none" w="med" len="med"/>
            <a:tailEnd type="triangle" w="med" len="med"/>
          </a:ln>
        </p:spPr>
      </p:cxnSp>
      <p:sp>
        <p:nvSpPr>
          <p:cNvPr id="244" name="Google Shape;244;p48"/>
          <p:cNvSpPr/>
          <p:nvPr/>
        </p:nvSpPr>
        <p:spPr>
          <a:xfrm>
            <a:off x="674667" y="1752900"/>
            <a:ext cx="2313200" cy="740800"/>
          </a:xfrm>
          <a:prstGeom prst="wedgeRoundRectCallout">
            <a:avLst>
              <a:gd name="adj1" fmla="val -20833"/>
              <a:gd name="adj2" fmla="val 6250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a:t>population</a:t>
            </a:r>
            <a:endParaRPr sz="3200"/>
          </a:p>
        </p:txBody>
      </p:sp>
      <p:sp>
        <p:nvSpPr>
          <p:cNvPr id="245" name="Google Shape;245;p48"/>
          <p:cNvSpPr/>
          <p:nvPr/>
        </p:nvSpPr>
        <p:spPr>
          <a:xfrm>
            <a:off x="4794867" y="1753025"/>
            <a:ext cx="1686800" cy="740800"/>
          </a:xfrm>
          <a:prstGeom prst="wedgeRoundRectCallout">
            <a:avLst>
              <a:gd name="adj1" fmla="val -20833"/>
              <a:gd name="adj2" fmla="val 6250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dirty="0"/>
              <a:t>sample</a:t>
            </a:r>
            <a:endParaRPr sz="3200" dirty="0"/>
          </a:p>
        </p:txBody>
      </p:sp>
      <p:sp>
        <p:nvSpPr>
          <p:cNvPr id="246" name="Google Shape;246;p48"/>
          <p:cNvSpPr/>
          <p:nvPr/>
        </p:nvSpPr>
        <p:spPr>
          <a:xfrm>
            <a:off x="9847733" y="1690033"/>
            <a:ext cx="2281200" cy="585600"/>
          </a:xfrm>
          <a:prstGeom prst="wedgeRoundRectCallout">
            <a:avLst>
              <a:gd name="adj1" fmla="val -46188"/>
              <a:gd name="adj2" fmla="val 11731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a:t>resamples</a:t>
            </a:r>
            <a:endParaRPr sz="3200"/>
          </a:p>
        </p:txBody>
      </p:sp>
      <p:sp>
        <p:nvSpPr>
          <p:cNvPr id="247" name="Google Shape;247;p48"/>
          <p:cNvSpPr txBox="1"/>
          <p:nvPr/>
        </p:nvSpPr>
        <p:spPr>
          <a:xfrm>
            <a:off x="674667" y="5583133"/>
            <a:ext cx="8942966" cy="740800"/>
          </a:xfrm>
          <a:prstGeom prst="rect">
            <a:avLst/>
          </a:prstGeom>
          <a:noFill/>
          <a:ln>
            <a:noFill/>
          </a:ln>
        </p:spPr>
        <p:txBody>
          <a:bodyPr spcFirstLastPara="1" wrap="square" lIns="121900" tIns="121900" rIns="121900" bIns="121900" anchor="t" anchorCtr="0">
            <a:noAutofit/>
          </a:bodyPr>
          <a:lstStyle/>
          <a:p>
            <a:r>
              <a:rPr lang="en" sz="3200" dirty="0"/>
              <a:t>All of these look pretty similar, most likely.</a:t>
            </a:r>
            <a:endParaRPr sz="3200" dirty="0"/>
          </a:p>
        </p:txBody>
      </p:sp>
      <p:pic>
        <p:nvPicPr>
          <p:cNvPr id="248" name="Google Shape;248;p48"/>
          <p:cNvPicPr preferRelativeResize="0"/>
          <p:nvPr/>
        </p:nvPicPr>
        <p:blipFill>
          <a:blip r:embed="rId3">
            <a:alphaModFix/>
          </a:blip>
          <a:stretch>
            <a:fillRect/>
          </a:stretch>
        </p:blipFill>
        <p:spPr>
          <a:xfrm>
            <a:off x="772734" y="2667817"/>
            <a:ext cx="2117884" cy="1522367"/>
          </a:xfrm>
          <a:prstGeom prst="rect">
            <a:avLst/>
          </a:prstGeom>
          <a:noFill/>
          <a:ln>
            <a:noFill/>
          </a:ln>
        </p:spPr>
      </p:pic>
      <p:pic>
        <p:nvPicPr>
          <p:cNvPr id="236" name="Google Shape;236;p48"/>
          <p:cNvPicPr preferRelativeResize="0"/>
          <p:nvPr/>
        </p:nvPicPr>
        <p:blipFill>
          <a:blip r:embed="rId4">
            <a:alphaModFix/>
          </a:blip>
          <a:stretch>
            <a:fillRect/>
          </a:stretch>
        </p:blipFill>
        <p:spPr>
          <a:xfrm>
            <a:off x="4147301" y="2607834"/>
            <a:ext cx="2281033" cy="1642341"/>
          </a:xfrm>
          <a:prstGeom prst="rect">
            <a:avLst/>
          </a:prstGeom>
          <a:noFill/>
          <a:ln>
            <a:noFill/>
          </a:ln>
        </p:spPr>
      </p:pic>
      <p:pic>
        <p:nvPicPr>
          <p:cNvPr id="238" name="Google Shape;238;p48"/>
          <p:cNvPicPr preferRelativeResize="0"/>
          <p:nvPr/>
        </p:nvPicPr>
        <p:blipFill>
          <a:blip r:embed="rId5">
            <a:alphaModFix/>
          </a:blip>
          <a:stretch>
            <a:fillRect/>
          </a:stretch>
        </p:blipFill>
        <p:spPr>
          <a:xfrm>
            <a:off x="7729834" y="1257333"/>
            <a:ext cx="2034809" cy="1450987"/>
          </a:xfrm>
          <a:prstGeom prst="rect">
            <a:avLst/>
          </a:prstGeom>
          <a:noFill/>
          <a:ln>
            <a:noFill/>
          </a:ln>
        </p:spPr>
      </p:pic>
      <p:pic>
        <p:nvPicPr>
          <p:cNvPr id="241" name="Google Shape;241;p48"/>
          <p:cNvPicPr preferRelativeResize="0"/>
          <p:nvPr/>
        </p:nvPicPr>
        <p:blipFill>
          <a:blip r:embed="rId6">
            <a:alphaModFix/>
          </a:blip>
          <a:stretch>
            <a:fillRect/>
          </a:stretch>
        </p:blipFill>
        <p:spPr>
          <a:xfrm>
            <a:off x="7771464" y="2684905"/>
            <a:ext cx="2034795" cy="1446108"/>
          </a:xfrm>
          <a:prstGeom prst="rect">
            <a:avLst/>
          </a:prstGeom>
          <a:noFill/>
          <a:ln>
            <a:noFill/>
          </a:ln>
        </p:spPr>
      </p:pic>
      <p:pic>
        <p:nvPicPr>
          <p:cNvPr id="243" name="Google Shape;243;p48"/>
          <p:cNvPicPr preferRelativeResize="0"/>
          <p:nvPr/>
        </p:nvPicPr>
        <p:blipFill>
          <a:blip r:embed="rId7">
            <a:alphaModFix/>
          </a:blip>
          <a:stretch>
            <a:fillRect/>
          </a:stretch>
        </p:blipFill>
        <p:spPr>
          <a:xfrm>
            <a:off x="7812939" y="4107585"/>
            <a:ext cx="2034796" cy="1475555"/>
          </a:xfrm>
          <a:prstGeom prst="rect">
            <a:avLst/>
          </a:prstGeom>
          <a:noFill/>
          <a:ln>
            <a:noFill/>
          </a:ln>
        </p:spPr>
      </p:pic>
    </p:spTree>
    <p:extLst>
      <p:ext uri="{BB962C8B-B14F-4D97-AF65-F5344CB8AC3E}">
        <p14:creationId xmlns:p14="http://schemas.microsoft.com/office/powerpoint/2010/main" val="2190357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9"/>
          <p:cNvSpPr txBox="1">
            <a:spLocks noGrp="1"/>
          </p:cNvSpPr>
          <p:nvPr>
            <p:ph type="title"/>
          </p:nvPr>
        </p:nvSpPr>
        <p:spPr>
          <a:xfrm>
            <a:off x="609600" y="407379"/>
            <a:ext cx="8940800" cy="676000"/>
          </a:xfrm>
          <a:prstGeom prst="rect">
            <a:avLst/>
          </a:prstGeom>
        </p:spPr>
        <p:txBody>
          <a:bodyPr spcFirstLastPara="1" vert="horz" wrap="square" lIns="121900" tIns="121900" rIns="121900" bIns="121900" numCol="1" anchor="b" anchorCtr="0" compatLnSpc="1">
            <a:prstTxWarp prst="textNoShape">
              <a:avLst/>
            </a:prstTxWarp>
            <a:noAutofit/>
          </a:bodyPr>
          <a:lstStyle/>
          <a:p>
            <a:r>
              <a:rPr lang="en"/>
              <a:t>Why We Need the Bootstrap</a:t>
            </a:r>
            <a:endParaRPr/>
          </a:p>
        </p:txBody>
      </p:sp>
      <p:cxnSp>
        <p:nvCxnSpPr>
          <p:cNvPr id="254" name="Google Shape;254;p49"/>
          <p:cNvCxnSpPr>
            <a:stCxn id="255" idx="3"/>
            <a:endCxn id="256" idx="1"/>
          </p:cNvCxnSpPr>
          <p:nvPr/>
        </p:nvCxnSpPr>
        <p:spPr>
          <a:xfrm>
            <a:off x="2890500" y="3429004"/>
            <a:ext cx="1256800" cy="0"/>
          </a:xfrm>
          <a:prstGeom prst="straightConnector1">
            <a:avLst/>
          </a:prstGeom>
          <a:noFill/>
          <a:ln w="28575" cap="flat" cmpd="sng">
            <a:solidFill>
              <a:schemeClr val="dk2"/>
            </a:solidFill>
            <a:prstDash val="solid"/>
            <a:round/>
            <a:headEnd type="none" w="med" len="med"/>
            <a:tailEnd type="triangle" w="med" len="med"/>
          </a:ln>
        </p:spPr>
      </p:cxnSp>
      <p:cxnSp>
        <p:nvCxnSpPr>
          <p:cNvPr id="257" name="Google Shape;257;p49"/>
          <p:cNvCxnSpPr>
            <a:endCxn id="258" idx="1"/>
          </p:cNvCxnSpPr>
          <p:nvPr/>
        </p:nvCxnSpPr>
        <p:spPr>
          <a:xfrm rot="10800000" flipH="1">
            <a:off x="6428233" y="1982827"/>
            <a:ext cx="1301600" cy="1446000"/>
          </a:xfrm>
          <a:prstGeom prst="straightConnector1">
            <a:avLst/>
          </a:prstGeom>
          <a:noFill/>
          <a:ln w="28575" cap="flat" cmpd="sng">
            <a:solidFill>
              <a:schemeClr val="dk2"/>
            </a:solidFill>
            <a:prstDash val="solid"/>
            <a:round/>
            <a:headEnd type="none" w="med" len="med"/>
            <a:tailEnd type="triangle" w="med" len="med"/>
          </a:ln>
        </p:spPr>
      </p:cxnSp>
      <p:cxnSp>
        <p:nvCxnSpPr>
          <p:cNvPr id="259" name="Google Shape;259;p49"/>
          <p:cNvCxnSpPr>
            <a:stCxn id="260" idx="3"/>
            <a:endCxn id="261" idx="1"/>
          </p:cNvCxnSpPr>
          <p:nvPr/>
        </p:nvCxnSpPr>
        <p:spPr>
          <a:xfrm rot="10800000" flipH="1">
            <a:off x="6021864" y="3407959"/>
            <a:ext cx="1749600" cy="21200"/>
          </a:xfrm>
          <a:prstGeom prst="straightConnector1">
            <a:avLst/>
          </a:prstGeom>
          <a:noFill/>
          <a:ln w="28575" cap="flat" cmpd="sng">
            <a:solidFill>
              <a:schemeClr val="dk2"/>
            </a:solidFill>
            <a:prstDash val="solid"/>
            <a:round/>
            <a:headEnd type="none" w="med" len="med"/>
            <a:tailEnd type="triangle" w="med" len="med"/>
          </a:ln>
        </p:spPr>
      </p:cxnSp>
      <p:cxnSp>
        <p:nvCxnSpPr>
          <p:cNvPr id="262" name="Google Shape;262;p49"/>
          <p:cNvCxnSpPr>
            <a:endCxn id="263" idx="1"/>
          </p:cNvCxnSpPr>
          <p:nvPr/>
        </p:nvCxnSpPr>
        <p:spPr>
          <a:xfrm>
            <a:off x="6428139" y="3428963"/>
            <a:ext cx="1384800" cy="1416400"/>
          </a:xfrm>
          <a:prstGeom prst="straightConnector1">
            <a:avLst/>
          </a:prstGeom>
          <a:noFill/>
          <a:ln w="28575" cap="flat" cmpd="sng">
            <a:solidFill>
              <a:schemeClr val="dk2"/>
            </a:solidFill>
            <a:prstDash val="solid"/>
            <a:round/>
            <a:headEnd type="none" w="med" len="med"/>
            <a:tailEnd type="triangle" w="med" len="med"/>
          </a:ln>
        </p:spPr>
      </p:cxnSp>
      <p:sp>
        <p:nvSpPr>
          <p:cNvPr id="264" name="Google Shape;264;p49"/>
          <p:cNvSpPr/>
          <p:nvPr/>
        </p:nvSpPr>
        <p:spPr>
          <a:xfrm>
            <a:off x="674667" y="1752900"/>
            <a:ext cx="2313200" cy="740800"/>
          </a:xfrm>
          <a:prstGeom prst="wedgeRoundRectCallout">
            <a:avLst>
              <a:gd name="adj1" fmla="val -20833"/>
              <a:gd name="adj2" fmla="val 6250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a:t>population</a:t>
            </a:r>
            <a:endParaRPr sz="3200"/>
          </a:p>
        </p:txBody>
      </p:sp>
      <p:sp>
        <p:nvSpPr>
          <p:cNvPr id="265" name="Google Shape;265;p49"/>
          <p:cNvSpPr/>
          <p:nvPr/>
        </p:nvSpPr>
        <p:spPr>
          <a:xfrm>
            <a:off x="4794867" y="1753025"/>
            <a:ext cx="1686800" cy="740800"/>
          </a:xfrm>
          <a:prstGeom prst="wedgeRoundRectCallout">
            <a:avLst>
              <a:gd name="adj1" fmla="val -20833"/>
              <a:gd name="adj2" fmla="val 6250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a:t>sample</a:t>
            </a:r>
            <a:endParaRPr sz="3200"/>
          </a:p>
        </p:txBody>
      </p:sp>
      <p:sp>
        <p:nvSpPr>
          <p:cNvPr id="266" name="Google Shape;266;p49"/>
          <p:cNvSpPr/>
          <p:nvPr/>
        </p:nvSpPr>
        <p:spPr>
          <a:xfrm>
            <a:off x="9847733" y="1690033"/>
            <a:ext cx="2281200" cy="585600"/>
          </a:xfrm>
          <a:prstGeom prst="wedgeRoundRectCallout">
            <a:avLst>
              <a:gd name="adj1" fmla="val -46188"/>
              <a:gd name="adj2" fmla="val 11731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a:t>resamples</a:t>
            </a:r>
            <a:endParaRPr sz="3200"/>
          </a:p>
        </p:txBody>
      </p:sp>
      <p:pic>
        <p:nvPicPr>
          <p:cNvPr id="267" name="Google Shape;267;p49"/>
          <p:cNvPicPr preferRelativeResize="0"/>
          <p:nvPr/>
        </p:nvPicPr>
        <p:blipFill>
          <a:blip r:embed="rId3">
            <a:alphaModFix/>
          </a:blip>
          <a:stretch>
            <a:fillRect/>
          </a:stretch>
        </p:blipFill>
        <p:spPr>
          <a:xfrm>
            <a:off x="772734" y="2667817"/>
            <a:ext cx="2117884" cy="1522367"/>
          </a:xfrm>
          <a:prstGeom prst="rect">
            <a:avLst/>
          </a:prstGeom>
          <a:noFill/>
          <a:ln>
            <a:noFill/>
          </a:ln>
        </p:spPr>
      </p:pic>
      <p:pic>
        <p:nvPicPr>
          <p:cNvPr id="256" name="Google Shape;256;p49"/>
          <p:cNvPicPr preferRelativeResize="0"/>
          <p:nvPr/>
        </p:nvPicPr>
        <p:blipFill>
          <a:blip r:embed="rId4">
            <a:alphaModFix/>
          </a:blip>
          <a:stretch>
            <a:fillRect/>
          </a:stretch>
        </p:blipFill>
        <p:spPr>
          <a:xfrm>
            <a:off x="4147301" y="2607834"/>
            <a:ext cx="2281033" cy="1642341"/>
          </a:xfrm>
          <a:prstGeom prst="rect">
            <a:avLst/>
          </a:prstGeom>
          <a:noFill/>
          <a:ln>
            <a:noFill/>
          </a:ln>
        </p:spPr>
      </p:pic>
      <p:pic>
        <p:nvPicPr>
          <p:cNvPr id="258" name="Google Shape;258;p49"/>
          <p:cNvPicPr preferRelativeResize="0"/>
          <p:nvPr/>
        </p:nvPicPr>
        <p:blipFill>
          <a:blip r:embed="rId5">
            <a:alphaModFix/>
          </a:blip>
          <a:stretch>
            <a:fillRect/>
          </a:stretch>
        </p:blipFill>
        <p:spPr>
          <a:xfrm>
            <a:off x="7729834" y="1257333"/>
            <a:ext cx="2034809" cy="1450987"/>
          </a:xfrm>
          <a:prstGeom prst="rect">
            <a:avLst/>
          </a:prstGeom>
          <a:noFill/>
          <a:ln>
            <a:noFill/>
          </a:ln>
        </p:spPr>
      </p:pic>
      <p:pic>
        <p:nvPicPr>
          <p:cNvPr id="261" name="Google Shape;261;p49"/>
          <p:cNvPicPr preferRelativeResize="0"/>
          <p:nvPr/>
        </p:nvPicPr>
        <p:blipFill>
          <a:blip r:embed="rId6">
            <a:alphaModFix/>
          </a:blip>
          <a:stretch>
            <a:fillRect/>
          </a:stretch>
        </p:blipFill>
        <p:spPr>
          <a:xfrm>
            <a:off x="7771464" y="2684905"/>
            <a:ext cx="2034795" cy="1446108"/>
          </a:xfrm>
          <a:prstGeom prst="rect">
            <a:avLst/>
          </a:prstGeom>
          <a:noFill/>
          <a:ln>
            <a:noFill/>
          </a:ln>
        </p:spPr>
      </p:pic>
      <p:pic>
        <p:nvPicPr>
          <p:cNvPr id="263" name="Google Shape;263;p49"/>
          <p:cNvPicPr preferRelativeResize="0"/>
          <p:nvPr/>
        </p:nvPicPr>
        <p:blipFill>
          <a:blip r:embed="rId7">
            <a:alphaModFix/>
          </a:blip>
          <a:stretch>
            <a:fillRect/>
          </a:stretch>
        </p:blipFill>
        <p:spPr>
          <a:xfrm>
            <a:off x="7812939" y="4107585"/>
            <a:ext cx="2034796" cy="1475555"/>
          </a:xfrm>
          <a:prstGeom prst="rect">
            <a:avLst/>
          </a:prstGeom>
          <a:noFill/>
          <a:ln>
            <a:noFill/>
          </a:ln>
        </p:spPr>
      </p:pic>
      <p:cxnSp>
        <p:nvCxnSpPr>
          <p:cNvPr id="268" name="Google Shape;268;p49"/>
          <p:cNvCxnSpPr/>
          <p:nvPr/>
        </p:nvCxnSpPr>
        <p:spPr>
          <a:xfrm>
            <a:off x="3499417" y="1544133"/>
            <a:ext cx="0" cy="4673600"/>
          </a:xfrm>
          <a:prstGeom prst="straightConnector1">
            <a:avLst/>
          </a:prstGeom>
          <a:noFill/>
          <a:ln w="152400" cap="flat" cmpd="sng">
            <a:solidFill>
              <a:srgbClr val="000000"/>
            </a:solidFill>
            <a:prstDash val="solid"/>
            <a:round/>
            <a:headEnd type="none" w="med" len="med"/>
            <a:tailEnd type="none" w="med" len="med"/>
          </a:ln>
        </p:spPr>
      </p:cxnSp>
      <p:sp>
        <p:nvSpPr>
          <p:cNvPr id="269" name="Google Shape;269;p49"/>
          <p:cNvSpPr txBox="1"/>
          <p:nvPr/>
        </p:nvSpPr>
        <p:spPr>
          <a:xfrm>
            <a:off x="458000" y="4766477"/>
            <a:ext cx="2888800" cy="1263600"/>
          </a:xfrm>
          <a:prstGeom prst="rect">
            <a:avLst/>
          </a:prstGeom>
          <a:noFill/>
          <a:ln>
            <a:noFill/>
          </a:ln>
        </p:spPr>
        <p:txBody>
          <a:bodyPr spcFirstLastPara="1" wrap="square" lIns="121900" tIns="121900" rIns="121900" bIns="121900" anchor="t" anchorCtr="0">
            <a:noAutofit/>
          </a:bodyPr>
          <a:lstStyle/>
          <a:p>
            <a:r>
              <a:rPr lang="en" sz="3200"/>
              <a:t>What we wish we could get</a:t>
            </a:r>
            <a:endParaRPr sz="3200"/>
          </a:p>
        </p:txBody>
      </p:sp>
      <p:sp>
        <p:nvSpPr>
          <p:cNvPr id="270" name="Google Shape;270;p49"/>
          <p:cNvSpPr txBox="1"/>
          <p:nvPr/>
        </p:nvSpPr>
        <p:spPr>
          <a:xfrm>
            <a:off x="3769033" y="4806967"/>
            <a:ext cx="2034800" cy="1223200"/>
          </a:xfrm>
          <a:prstGeom prst="rect">
            <a:avLst/>
          </a:prstGeom>
          <a:noFill/>
          <a:ln>
            <a:noFill/>
          </a:ln>
        </p:spPr>
        <p:txBody>
          <a:bodyPr spcFirstLastPara="1" wrap="square" lIns="121900" tIns="121900" rIns="121900" bIns="121900" anchor="t" anchorCtr="0">
            <a:noAutofit/>
          </a:bodyPr>
          <a:lstStyle/>
          <a:p>
            <a:r>
              <a:rPr lang="en" sz="3200"/>
              <a:t>What we really get</a:t>
            </a:r>
            <a:endParaRPr sz="3200"/>
          </a:p>
        </p:txBody>
      </p:sp>
      <p:sp>
        <p:nvSpPr>
          <p:cNvPr id="271" name="Google Shape;271;p49"/>
          <p:cNvSpPr/>
          <p:nvPr/>
        </p:nvSpPr>
        <p:spPr>
          <a:xfrm>
            <a:off x="1726233" y="4364267"/>
            <a:ext cx="1515200" cy="3288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2" name="Google Shape;272;p49"/>
          <p:cNvSpPr/>
          <p:nvPr/>
        </p:nvSpPr>
        <p:spPr>
          <a:xfrm flipH="1">
            <a:off x="3769033" y="4364167"/>
            <a:ext cx="1256800" cy="3288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96928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7D5F-0621-E94E-9308-6B0FFD2A9A18}"/>
              </a:ext>
            </a:extLst>
          </p:cNvPr>
          <p:cNvSpPr>
            <a:spLocks noGrp="1"/>
          </p:cNvSpPr>
          <p:nvPr>
            <p:ph type="title"/>
          </p:nvPr>
        </p:nvSpPr>
        <p:spPr/>
        <p:txBody>
          <a:bodyPr/>
          <a:lstStyle/>
          <a:p>
            <a:r>
              <a:rPr lang="en" dirty="0"/>
              <a:t>Key to Resampling</a:t>
            </a:r>
            <a:endParaRPr lang="en-US" dirty="0"/>
          </a:p>
        </p:txBody>
      </p:sp>
      <p:sp>
        <p:nvSpPr>
          <p:cNvPr id="3" name="Content Placeholder 2">
            <a:extLst>
              <a:ext uri="{FF2B5EF4-FFF2-40B4-BE49-F238E27FC236}">
                <a16:creationId xmlns:a16="http://schemas.microsoft.com/office/drawing/2014/main" id="{AA92DA82-5B16-0C4F-81B2-6FA3D7CAA1E6}"/>
              </a:ext>
            </a:extLst>
          </p:cNvPr>
          <p:cNvSpPr>
            <a:spLocks noGrp="1"/>
          </p:cNvSpPr>
          <p:nvPr>
            <p:ph idx="1"/>
          </p:nvPr>
        </p:nvSpPr>
        <p:spPr/>
        <p:txBody>
          <a:bodyPr/>
          <a:lstStyle/>
          <a:p>
            <a:r>
              <a:rPr lang="en-US" dirty="0"/>
              <a:t>From the original sample,</a:t>
            </a:r>
          </a:p>
          <a:p>
            <a:pPr lvl="1"/>
            <a:r>
              <a:rPr lang="en-US" dirty="0"/>
              <a:t>draw at random</a:t>
            </a:r>
          </a:p>
          <a:p>
            <a:pPr lvl="1"/>
            <a:r>
              <a:rPr lang="en-US" dirty="0"/>
              <a:t>with replacement</a:t>
            </a:r>
          </a:p>
          <a:p>
            <a:pPr lvl="1"/>
            <a:r>
              <a:rPr lang="en-US" dirty="0"/>
              <a:t>as many values as the original sample contained</a:t>
            </a:r>
          </a:p>
          <a:p>
            <a:pPr marL="0" indent="0">
              <a:buNone/>
            </a:pPr>
            <a:endParaRPr lang="en-US" dirty="0"/>
          </a:p>
          <a:p>
            <a:r>
              <a:rPr lang="en-US" dirty="0"/>
              <a:t>The size of the new sample has to be the same as the original one, so that the two estimates are comparable</a:t>
            </a:r>
          </a:p>
          <a:p>
            <a:endParaRPr lang="en-US" dirty="0"/>
          </a:p>
        </p:txBody>
      </p:sp>
      <p:sp>
        <p:nvSpPr>
          <p:cNvPr id="4" name="Slide Number Placeholder 3">
            <a:extLst>
              <a:ext uri="{FF2B5EF4-FFF2-40B4-BE49-F238E27FC236}">
                <a16:creationId xmlns:a16="http://schemas.microsoft.com/office/drawing/2014/main" id="{E9E07993-64CE-BF4C-A374-C9BBD9DB499C}"/>
              </a:ext>
            </a:extLst>
          </p:cNvPr>
          <p:cNvSpPr>
            <a:spLocks noGrp="1"/>
          </p:cNvSpPr>
          <p:nvPr>
            <p:ph type="sldNum" sz="quarter" idx="11"/>
          </p:nvPr>
        </p:nvSpPr>
        <p:spPr/>
        <p:txBody>
          <a:bodyPr/>
          <a:lstStyle/>
          <a:p>
            <a:fld id="{AE9108BD-1B63-5E42-A3EF-D85B2E21F76C}" type="slidenum">
              <a:rPr lang="en-US" smtClean="0"/>
              <a:t>18</a:t>
            </a:fld>
            <a:endParaRPr lang="en-US"/>
          </a:p>
        </p:txBody>
      </p:sp>
    </p:spTree>
    <p:extLst>
      <p:ext uri="{BB962C8B-B14F-4D97-AF65-F5344CB8AC3E}">
        <p14:creationId xmlns:p14="http://schemas.microsoft.com/office/powerpoint/2010/main" val="1062431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2" name="Object 2">
            <a:hlinkClick r:id="" action="ppaction://ole?verb=0"/>
          </p:cNvPr>
          <p:cNvGraphicFramePr>
            <a:graphicFrameLocks noGrp="1"/>
          </p:cNvGraphicFramePr>
          <p:nvPr>
            <p:ph idx="1"/>
          </p:nvPr>
        </p:nvGraphicFramePr>
        <p:xfrm>
          <a:off x="2095500" y="1928814"/>
          <a:ext cx="8083550" cy="4308475"/>
        </p:xfrm>
        <a:graphic>
          <a:graphicData uri="http://schemas.openxmlformats.org/presentationml/2006/ole">
            <mc:AlternateContent xmlns:mc="http://schemas.openxmlformats.org/markup-compatibility/2006">
              <mc:Choice xmlns:v="urn:schemas-microsoft-com:vml" Requires="v">
                <p:oleObj spid="_x0000_s4124" name="VISIO" r:id="rId4" imgW="3993840" imgH="2130120" progId="Visio.Drawing.4">
                  <p:embed/>
                </p:oleObj>
              </mc:Choice>
              <mc:Fallback>
                <p:oleObj name="VISIO" r:id="rId4" imgW="3993840" imgH="2130120" progId="Visio.Drawing.4">
                  <p:embed/>
                  <p:pic>
                    <p:nvPicPr>
                      <p:cNvPr id="71682" name="Object 2">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5500" y="1928814"/>
                        <a:ext cx="8083550" cy="4308475"/>
                      </a:xfrm>
                      <a:prstGeom prst="rect">
                        <a:avLst/>
                      </a:prstGeom>
                      <a:noFill/>
                      <a:ln>
                        <a:noFill/>
                      </a:ln>
                      <a:effectLst>
                        <a:outerShdw blurRad="63500"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sp>
        <p:nvSpPr>
          <p:cNvPr id="71683" name="Arc 3"/>
          <p:cNvSpPr>
            <a:spLocks/>
          </p:cNvSpPr>
          <p:nvPr/>
        </p:nvSpPr>
        <p:spPr bwMode="auto">
          <a:xfrm>
            <a:off x="4814888" y="2452688"/>
            <a:ext cx="596900" cy="139700"/>
          </a:xfrm>
          <a:custGeom>
            <a:avLst/>
            <a:gdLst>
              <a:gd name="G0" fmla="+- 21600 0 0"/>
              <a:gd name="G1" fmla="+- 21600 0 0"/>
              <a:gd name="G2" fmla="+- 21600 0 0"/>
              <a:gd name="T0" fmla="*/ 0 w 21600"/>
              <a:gd name="T1" fmla="*/ 21600 h 21600"/>
              <a:gd name="T2" fmla="*/ 21543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1" y="21599"/>
                </a:moveTo>
                <a:cubicBezTo>
                  <a:pt x="-1" y="9692"/>
                  <a:pt x="9635" y="31"/>
                  <a:pt x="21543" y="0"/>
                </a:cubicBezTo>
              </a:path>
              <a:path w="21600" h="21600" stroke="0" extrusionOk="0">
                <a:moveTo>
                  <a:pt x="-1" y="21599"/>
                </a:moveTo>
                <a:cubicBezTo>
                  <a:pt x="-1" y="9692"/>
                  <a:pt x="9635" y="31"/>
                  <a:pt x="21543" y="0"/>
                </a:cubicBezTo>
                <a:lnTo>
                  <a:pt x="21600" y="21600"/>
                </a:lnTo>
                <a:close/>
              </a:path>
            </a:pathLst>
          </a:custGeom>
          <a:noFill/>
          <a:ln w="25400" cap="rnd">
            <a:solidFill>
              <a:schemeClr val="folHlink"/>
            </a:solidFill>
            <a:round/>
            <a:headEnd type="triangle" w="med" len="me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graphicFrame>
        <p:nvGraphicFramePr>
          <p:cNvPr id="71685" name="Object 5">
            <a:hlinkClick r:id="" action="ppaction://ole?verb=0"/>
          </p:cNvPr>
          <p:cNvGraphicFramePr>
            <a:graphicFrameLocks/>
          </p:cNvGraphicFramePr>
          <p:nvPr/>
        </p:nvGraphicFramePr>
        <p:xfrm>
          <a:off x="5545139" y="2243139"/>
          <a:ext cx="3252787" cy="458787"/>
        </p:xfrm>
        <a:graphic>
          <a:graphicData uri="http://schemas.openxmlformats.org/presentationml/2006/ole">
            <mc:AlternateContent xmlns:mc="http://schemas.openxmlformats.org/markup-compatibility/2006">
              <mc:Choice xmlns:v="urn:schemas-microsoft-com:vml" Requires="v">
                <p:oleObj spid="_x0000_s4125" name="MathType Equation" r:id="rId6" imgW="3260520" imgH="466560" progId="Equation">
                  <p:embed/>
                </p:oleObj>
              </mc:Choice>
              <mc:Fallback>
                <p:oleObj name="MathType Equation" r:id="rId6" imgW="3260520" imgH="466560" progId="Equation">
                  <p:embed/>
                  <p:pic>
                    <p:nvPicPr>
                      <p:cNvPr id="71685" name="Object 5">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45139" y="2243139"/>
                        <a:ext cx="3252787" cy="458787"/>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71686" name="Object 6">
            <a:hlinkClick r:id="" action="ppaction://ole?verb=0"/>
          </p:cNvPr>
          <p:cNvGraphicFramePr>
            <a:graphicFrameLocks/>
          </p:cNvGraphicFramePr>
          <p:nvPr/>
        </p:nvGraphicFramePr>
        <p:xfrm>
          <a:off x="7359650" y="4419600"/>
          <a:ext cx="2622550" cy="615950"/>
        </p:xfrm>
        <a:graphic>
          <a:graphicData uri="http://schemas.openxmlformats.org/presentationml/2006/ole">
            <mc:AlternateContent xmlns:mc="http://schemas.openxmlformats.org/markup-compatibility/2006">
              <mc:Choice xmlns:v="urn:schemas-microsoft-com:vml" Requires="v">
                <p:oleObj spid="_x0000_s4126" name="Equation" r:id="rId8" imgW="1066680" imgH="228600" progId="Equation.3">
                  <p:embed/>
                </p:oleObj>
              </mc:Choice>
              <mc:Fallback>
                <p:oleObj name="Equation" r:id="rId8" imgW="1066680" imgH="228600" progId="Equation.3">
                  <p:embed/>
                  <p:pic>
                    <p:nvPicPr>
                      <p:cNvPr id="71686" name="Object 6">
                        <a:hlinkClick r:id="" action="ppaction://ole?verb=0"/>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59650" y="4419600"/>
                        <a:ext cx="2622550" cy="615950"/>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71687" name="Arc 7"/>
          <p:cNvSpPr>
            <a:spLocks/>
          </p:cNvSpPr>
          <p:nvPr/>
        </p:nvSpPr>
        <p:spPr bwMode="auto">
          <a:xfrm>
            <a:off x="5653088" y="4191000"/>
            <a:ext cx="596900" cy="67310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1" y="11929"/>
                  <a:pt x="-1" y="-1"/>
                </a:cubicBezTo>
              </a:path>
              <a:path w="21600" h="21600" stroke="0" extrusionOk="0">
                <a:moveTo>
                  <a:pt x="21600" y="21599"/>
                </a:moveTo>
                <a:cubicBezTo>
                  <a:pt x="9670" y="21599"/>
                  <a:pt x="-1" y="11929"/>
                  <a:pt x="-1" y="-1"/>
                </a:cubicBezTo>
                <a:lnTo>
                  <a:pt x="21600" y="0"/>
                </a:lnTo>
                <a:close/>
              </a:path>
            </a:pathLst>
          </a:custGeom>
          <a:noFill/>
          <a:ln w="25400" cap="rnd">
            <a:solidFill>
              <a:schemeClr val="folHlink"/>
            </a:solidFill>
            <a:round/>
            <a:headEnd/>
            <a:tailEnd type="triangle" w="med" len="me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1688" name="Rectangle 8"/>
          <p:cNvSpPr>
            <a:spLocks noChangeArrowheads="1"/>
          </p:cNvSpPr>
          <p:nvPr/>
        </p:nvSpPr>
        <p:spPr bwMode="auto">
          <a:xfrm>
            <a:off x="8904289" y="2212975"/>
            <a:ext cx="166052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a:solidFill>
                  <a:schemeClr val="tx2"/>
                </a:solidFill>
                <a:effectLst>
                  <a:outerShdw blurRad="38100" dist="38100" dir="2700000" algn="tl">
                    <a:srgbClr val="000000"/>
                  </a:outerShdw>
                </a:effectLst>
              </a:rPr>
              <a:t>Observedvalue</a:t>
            </a:r>
          </a:p>
        </p:txBody>
      </p:sp>
      <p:sp>
        <p:nvSpPr>
          <p:cNvPr id="71689" name="Arc 9"/>
          <p:cNvSpPr>
            <a:spLocks/>
          </p:cNvSpPr>
          <p:nvPr/>
        </p:nvSpPr>
        <p:spPr bwMode="auto">
          <a:xfrm>
            <a:off x="8915400" y="2971800"/>
            <a:ext cx="368300" cy="52070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close/>
              </a:path>
            </a:pathLst>
          </a:custGeom>
          <a:noFill/>
          <a:ln w="25400" cap="rnd">
            <a:solidFill>
              <a:schemeClr val="folHlink"/>
            </a:solidFill>
            <a:round/>
            <a:headEnd/>
            <a:tailEnd type="triangle" w="med" len="me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1690" name="Rectangle 10"/>
          <p:cNvSpPr>
            <a:spLocks noChangeArrowheads="1"/>
          </p:cNvSpPr>
          <p:nvPr/>
        </p:nvSpPr>
        <p:spPr bwMode="auto">
          <a:xfrm>
            <a:off x="2200275" y="5945188"/>
            <a:ext cx="282575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a:solidFill>
                  <a:schemeClr val="tx2"/>
                </a:solidFill>
                <a:effectLst>
                  <a:outerShdw blurRad="38100" dist="38100" dir="2700000" algn="tl">
                    <a:srgbClr val="000000"/>
                  </a:outerShdw>
                </a:effectLst>
              </a:rPr>
              <a:t>Observed value</a:t>
            </a:r>
          </a:p>
        </p:txBody>
      </p:sp>
      <p:sp>
        <p:nvSpPr>
          <p:cNvPr id="71691" name="Arc 11"/>
          <p:cNvSpPr>
            <a:spLocks/>
          </p:cNvSpPr>
          <p:nvPr/>
        </p:nvSpPr>
        <p:spPr bwMode="auto">
          <a:xfrm>
            <a:off x="4724400" y="5410200"/>
            <a:ext cx="368300" cy="74930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close/>
              </a:path>
            </a:pathLst>
          </a:custGeom>
          <a:noFill/>
          <a:ln w="25400" cap="rnd">
            <a:solidFill>
              <a:schemeClr val="folHlink"/>
            </a:solidFill>
            <a:round/>
            <a:headEnd type="triangle" w="med" len="me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1692" name="Rectangle 12"/>
          <p:cNvSpPr>
            <a:spLocks noChangeArrowheads="1"/>
          </p:cNvSpPr>
          <p:nvPr/>
        </p:nvSpPr>
        <p:spPr bwMode="auto">
          <a:xfrm>
            <a:off x="5013326" y="3252789"/>
            <a:ext cx="3363913"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3600" b="1" i="1">
                <a:solidFill>
                  <a:schemeClr val="tx2"/>
                </a:solidFill>
                <a:effectLst>
                  <a:outerShdw blurRad="38100" dist="38100" dir="2700000" algn="tl">
                    <a:srgbClr val="000000"/>
                  </a:outerShdw>
                </a:effectLst>
                <a:latin typeface="Symbol" charset="2"/>
              </a:rPr>
              <a:t></a:t>
            </a:r>
            <a:r>
              <a:rPr lang="en-US" altLang="x-none" sz="3600" b="1" i="1" baseline="-25000">
                <a:solidFill>
                  <a:schemeClr val="tx2"/>
                </a:solidFill>
                <a:effectLst>
                  <a:outerShdw blurRad="38100" dist="38100" dir="2700000" algn="tl">
                    <a:srgbClr val="000000"/>
                  </a:outerShdw>
                </a:effectLst>
              </a:rPr>
              <a:t>i</a:t>
            </a:r>
            <a:r>
              <a:rPr lang="en-US" altLang="x-none" sz="3600" b="1">
                <a:solidFill>
                  <a:schemeClr val="tx2"/>
                </a:solidFill>
                <a:effectLst>
                  <a:outerShdw blurRad="38100" dist="38100" dir="2700000" algn="tl">
                    <a:srgbClr val="000000"/>
                  </a:outerShdw>
                </a:effectLst>
              </a:rPr>
              <a:t> </a:t>
            </a:r>
            <a:r>
              <a:rPr lang="en-US" altLang="x-none" sz="2400" b="1">
                <a:solidFill>
                  <a:schemeClr val="tx2"/>
                </a:solidFill>
                <a:effectLst>
                  <a:outerShdw blurRad="38100" dist="38100" dir="2700000" algn="tl">
                    <a:srgbClr val="000000"/>
                  </a:outerShdw>
                </a:effectLst>
              </a:rPr>
              <a:t>= Random error</a:t>
            </a:r>
          </a:p>
        </p:txBody>
      </p:sp>
      <p:sp>
        <p:nvSpPr>
          <p:cNvPr id="9" name="Title 8"/>
          <p:cNvSpPr>
            <a:spLocks noGrp="1"/>
          </p:cNvSpPr>
          <p:nvPr>
            <p:ph type="title"/>
          </p:nvPr>
        </p:nvSpPr>
        <p:spPr/>
        <p:txBody>
          <a:bodyPr/>
          <a:lstStyle/>
          <a:p>
            <a:r>
              <a:rPr lang="en-US" dirty="0"/>
              <a:t>Linear Regression</a:t>
            </a:r>
          </a:p>
        </p:txBody>
      </p:sp>
      <p:sp>
        <p:nvSpPr>
          <p:cNvPr id="24" name="TextBox 23"/>
          <p:cNvSpPr txBox="1"/>
          <p:nvPr/>
        </p:nvSpPr>
        <p:spPr>
          <a:xfrm>
            <a:off x="1524001" y="6519447"/>
            <a:ext cx="676274"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314241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E81D2-CFA3-6943-AA76-3C0ED66A1ECF}"/>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ECE76354-240F-8B41-BFDE-F88FA12EE4B4}"/>
              </a:ext>
            </a:extLst>
          </p:cNvPr>
          <p:cNvSpPr>
            <a:spLocks noGrp="1"/>
          </p:cNvSpPr>
          <p:nvPr>
            <p:ph idx="1"/>
          </p:nvPr>
        </p:nvSpPr>
        <p:spPr>
          <a:xfrm>
            <a:off x="609600" y="1744132"/>
            <a:ext cx="4761053" cy="4382033"/>
          </a:xfrm>
        </p:spPr>
        <p:txBody>
          <a:bodyPr/>
          <a:lstStyle/>
          <a:p>
            <a:pPr marL="0" indent="0">
              <a:buNone/>
            </a:pPr>
            <a:endParaRPr lang="en-US" dirty="0"/>
          </a:p>
          <a:p>
            <a:r>
              <a:rPr lang="en-US" dirty="0"/>
              <a:t>Peer Observation Tuesday 10/29</a:t>
            </a:r>
          </a:p>
          <a:p>
            <a:pPr marL="0" indent="0">
              <a:buNone/>
            </a:pPr>
            <a:endParaRPr lang="en-US" dirty="0"/>
          </a:p>
          <a:p>
            <a:r>
              <a:rPr lang="en-US" dirty="0"/>
              <a:t>Finish Lab 7</a:t>
            </a:r>
          </a:p>
          <a:p>
            <a:endParaRPr lang="en-US" dirty="0"/>
          </a:p>
          <a:p>
            <a:r>
              <a:rPr lang="en-US" dirty="0"/>
              <a:t>Review Questions</a:t>
            </a:r>
          </a:p>
          <a:p>
            <a:endParaRPr lang="en-US" dirty="0"/>
          </a:p>
          <a:p>
            <a:r>
              <a:rPr lang="en-US" dirty="0"/>
              <a:t>Today’s Lecture</a:t>
            </a:r>
          </a:p>
          <a:p>
            <a:endParaRPr lang="en-US" dirty="0"/>
          </a:p>
          <a:p>
            <a:endParaRPr lang="en-US" dirty="0"/>
          </a:p>
        </p:txBody>
      </p:sp>
      <p:sp>
        <p:nvSpPr>
          <p:cNvPr id="4" name="Slide Number Placeholder 3">
            <a:extLst>
              <a:ext uri="{FF2B5EF4-FFF2-40B4-BE49-F238E27FC236}">
                <a16:creationId xmlns:a16="http://schemas.microsoft.com/office/drawing/2014/main" id="{989D88BF-836B-FD45-97DB-F7572A35B054}"/>
              </a:ext>
            </a:extLst>
          </p:cNvPr>
          <p:cNvSpPr>
            <a:spLocks noGrp="1"/>
          </p:cNvSpPr>
          <p:nvPr>
            <p:ph type="sldNum" sz="quarter" idx="11"/>
          </p:nvPr>
        </p:nvSpPr>
        <p:spPr/>
        <p:txBody>
          <a:bodyPr/>
          <a:lstStyle/>
          <a:p>
            <a:fld id="{AE9108BD-1B63-5E42-A3EF-D85B2E21F76C}" type="slidenum">
              <a:rPr lang="en-US" smtClean="0"/>
              <a:t>2</a:t>
            </a:fld>
            <a:endParaRPr lang="en-US"/>
          </a:p>
        </p:txBody>
      </p:sp>
      <p:pic>
        <p:nvPicPr>
          <p:cNvPr id="6" name="Picture 5">
            <a:extLst>
              <a:ext uri="{FF2B5EF4-FFF2-40B4-BE49-F238E27FC236}">
                <a16:creationId xmlns:a16="http://schemas.microsoft.com/office/drawing/2014/main" id="{2AE1B672-D091-754F-A6BB-F74724C6073E}"/>
              </a:ext>
            </a:extLst>
          </p:cNvPr>
          <p:cNvPicPr>
            <a:picLocks noChangeAspect="1"/>
          </p:cNvPicPr>
          <p:nvPr/>
        </p:nvPicPr>
        <p:blipFill>
          <a:blip r:embed="rId2"/>
          <a:stretch>
            <a:fillRect/>
          </a:stretch>
        </p:blipFill>
        <p:spPr>
          <a:xfrm>
            <a:off x="6096000" y="1180175"/>
            <a:ext cx="4179869" cy="4945990"/>
          </a:xfrm>
          <a:prstGeom prst="rect">
            <a:avLst/>
          </a:prstGeom>
        </p:spPr>
      </p:pic>
    </p:spTree>
    <p:extLst>
      <p:ext uri="{BB962C8B-B14F-4D97-AF65-F5344CB8AC3E}">
        <p14:creationId xmlns:p14="http://schemas.microsoft.com/office/powerpoint/2010/main" val="1173997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730" name="Object 2">
            <a:hlinkClick r:id="" action="ppaction://ole?verb=0"/>
          </p:cNvPr>
          <p:cNvGraphicFramePr>
            <a:graphicFrameLocks noGrp="1"/>
          </p:cNvGraphicFramePr>
          <p:nvPr>
            <p:ph idx="1"/>
          </p:nvPr>
        </p:nvGraphicFramePr>
        <p:xfrm>
          <a:off x="2095500" y="1928814"/>
          <a:ext cx="8083550" cy="4308475"/>
        </p:xfrm>
        <a:graphic>
          <a:graphicData uri="http://schemas.openxmlformats.org/presentationml/2006/ole">
            <mc:AlternateContent xmlns:mc="http://schemas.openxmlformats.org/markup-compatibility/2006">
              <mc:Choice xmlns:v="urn:schemas-microsoft-com:vml" Requires="v">
                <p:oleObj spid="_x0000_s5148" name="VISIO" r:id="rId4" imgW="3993840" imgH="2130120" progId="Visio.Drawing.4">
                  <p:embed/>
                </p:oleObj>
              </mc:Choice>
              <mc:Fallback>
                <p:oleObj name="VISIO" r:id="rId4" imgW="3993840" imgH="2130120" progId="Visio.Drawing.4">
                  <p:embed/>
                  <p:pic>
                    <p:nvPicPr>
                      <p:cNvPr id="73730" name="Object 2">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5500" y="1928814"/>
                        <a:ext cx="8083550" cy="4308475"/>
                      </a:xfrm>
                      <a:prstGeom prst="rect">
                        <a:avLst/>
                      </a:prstGeom>
                      <a:noFill/>
                      <a:ln>
                        <a:noFill/>
                      </a:ln>
                      <a:effectLst>
                        <a:outerShdw blurRad="63500"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graphicFrame>
        <p:nvGraphicFramePr>
          <p:cNvPr id="73731" name="Object 3">
            <a:hlinkClick r:id="" action="ppaction://ole?verb=0"/>
          </p:cNvPr>
          <p:cNvGraphicFramePr>
            <a:graphicFrameLocks/>
          </p:cNvGraphicFramePr>
          <p:nvPr/>
        </p:nvGraphicFramePr>
        <p:xfrm>
          <a:off x="5472114" y="2058988"/>
          <a:ext cx="3495675" cy="715962"/>
        </p:xfrm>
        <a:graphic>
          <a:graphicData uri="http://schemas.openxmlformats.org/presentationml/2006/ole">
            <mc:AlternateContent xmlns:mc="http://schemas.openxmlformats.org/markup-compatibility/2006">
              <mc:Choice xmlns:v="urn:schemas-microsoft-com:vml" Requires="v">
                <p:oleObj spid="_x0000_s5149" name="MathType Equation" r:id="rId6" imgW="3503520" imgH="722160" progId="Equation">
                  <p:embed/>
                </p:oleObj>
              </mc:Choice>
              <mc:Fallback>
                <p:oleObj name="MathType Equation" r:id="rId6" imgW="3503520" imgH="722160" progId="Equation">
                  <p:embed/>
                  <p:pic>
                    <p:nvPicPr>
                      <p:cNvPr id="73731" name="Object 3">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2114" y="2058988"/>
                        <a:ext cx="3495675" cy="715962"/>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73732" name="Rectangle 4"/>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x-none"/>
              <a:t>Sample Linear Regression Model</a:t>
            </a:r>
          </a:p>
        </p:txBody>
      </p:sp>
      <p:graphicFrame>
        <p:nvGraphicFramePr>
          <p:cNvPr id="73733" name="Object 5">
            <a:hlinkClick r:id="" action="ppaction://ole?verb=0"/>
          </p:cNvPr>
          <p:cNvGraphicFramePr>
            <a:graphicFrameLocks/>
          </p:cNvGraphicFramePr>
          <p:nvPr/>
        </p:nvGraphicFramePr>
        <p:xfrm>
          <a:off x="5956301" y="4552951"/>
          <a:ext cx="2708275" cy="714375"/>
        </p:xfrm>
        <a:graphic>
          <a:graphicData uri="http://schemas.openxmlformats.org/presentationml/2006/ole">
            <mc:AlternateContent xmlns:mc="http://schemas.openxmlformats.org/markup-compatibility/2006">
              <mc:Choice xmlns:v="urn:schemas-microsoft-com:vml" Requires="v">
                <p:oleObj spid="_x0000_s5150" name="MathType Equation" r:id="rId8" imgW="2716200" imgH="722160" progId="Equation">
                  <p:embed/>
                </p:oleObj>
              </mc:Choice>
              <mc:Fallback>
                <p:oleObj name="MathType Equation" r:id="rId8" imgW="2716200" imgH="722160" progId="Equation">
                  <p:embed/>
                  <p:pic>
                    <p:nvPicPr>
                      <p:cNvPr id="73733" name="Object 5">
                        <a:hlinkClick r:id="" action="ppaction://ole?verb=0"/>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56301" y="4552951"/>
                        <a:ext cx="2708275" cy="714375"/>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73734" name="Arc 6"/>
          <p:cNvSpPr>
            <a:spLocks/>
          </p:cNvSpPr>
          <p:nvPr/>
        </p:nvSpPr>
        <p:spPr bwMode="auto">
          <a:xfrm>
            <a:off x="5272088" y="4343400"/>
            <a:ext cx="673100" cy="52070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1" y="11929"/>
                  <a:pt x="-1" y="-1"/>
                </a:cubicBezTo>
              </a:path>
              <a:path w="21600" h="21600" stroke="0" extrusionOk="0">
                <a:moveTo>
                  <a:pt x="21600" y="21599"/>
                </a:moveTo>
                <a:cubicBezTo>
                  <a:pt x="9670" y="21599"/>
                  <a:pt x="-1" y="11929"/>
                  <a:pt x="-1" y="-1"/>
                </a:cubicBezTo>
                <a:lnTo>
                  <a:pt x="21600" y="0"/>
                </a:lnTo>
                <a:close/>
              </a:path>
            </a:pathLst>
          </a:custGeom>
          <a:noFill/>
          <a:ln w="25400" cap="rnd">
            <a:solidFill>
              <a:schemeClr val="folHlink"/>
            </a:solidFill>
            <a:round/>
            <a:headEnd/>
            <a:tailEnd type="triangle" w="med" len="me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3735" name="Arc 7"/>
          <p:cNvSpPr>
            <a:spLocks/>
          </p:cNvSpPr>
          <p:nvPr/>
        </p:nvSpPr>
        <p:spPr bwMode="auto">
          <a:xfrm>
            <a:off x="4814888" y="2452688"/>
            <a:ext cx="596900" cy="139700"/>
          </a:xfrm>
          <a:custGeom>
            <a:avLst/>
            <a:gdLst>
              <a:gd name="G0" fmla="+- 21600 0 0"/>
              <a:gd name="G1" fmla="+- 21600 0 0"/>
              <a:gd name="G2" fmla="+- 21600 0 0"/>
              <a:gd name="T0" fmla="*/ 0 w 21600"/>
              <a:gd name="T1" fmla="*/ 21600 h 21600"/>
              <a:gd name="T2" fmla="*/ 21543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1" y="21599"/>
                </a:moveTo>
                <a:cubicBezTo>
                  <a:pt x="-1" y="9692"/>
                  <a:pt x="9635" y="31"/>
                  <a:pt x="21543" y="0"/>
                </a:cubicBezTo>
              </a:path>
              <a:path w="21600" h="21600" stroke="0" extrusionOk="0">
                <a:moveTo>
                  <a:pt x="-1" y="21599"/>
                </a:moveTo>
                <a:cubicBezTo>
                  <a:pt x="-1" y="9692"/>
                  <a:pt x="9635" y="31"/>
                  <a:pt x="21543" y="0"/>
                </a:cubicBezTo>
                <a:lnTo>
                  <a:pt x="21600" y="21600"/>
                </a:lnTo>
                <a:close/>
              </a:path>
            </a:pathLst>
          </a:custGeom>
          <a:noFill/>
          <a:ln w="25400" cap="rnd">
            <a:solidFill>
              <a:schemeClr val="folHlink"/>
            </a:solidFill>
            <a:round/>
            <a:headEnd type="triangle" w="med" len="me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3736" name="Arc 8"/>
          <p:cNvSpPr>
            <a:spLocks/>
          </p:cNvSpPr>
          <p:nvPr/>
        </p:nvSpPr>
        <p:spPr bwMode="auto">
          <a:xfrm>
            <a:off x="4724400" y="5410200"/>
            <a:ext cx="368300" cy="74930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close/>
              </a:path>
            </a:pathLst>
          </a:custGeom>
          <a:noFill/>
          <a:ln w="25400" cap="rnd">
            <a:solidFill>
              <a:schemeClr val="folHlink"/>
            </a:solidFill>
            <a:round/>
            <a:headEnd type="triangle" w="med" len="me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3737" name="Rectangle 9"/>
          <p:cNvSpPr>
            <a:spLocks noChangeArrowheads="1"/>
          </p:cNvSpPr>
          <p:nvPr/>
        </p:nvSpPr>
        <p:spPr bwMode="auto">
          <a:xfrm>
            <a:off x="8601075" y="4040188"/>
            <a:ext cx="1989138"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a:solidFill>
                  <a:schemeClr val="tx2"/>
                </a:solidFill>
                <a:effectLst>
                  <a:outerShdw blurRad="38100" dist="38100" dir="2700000" algn="tl">
                    <a:srgbClr val="000000"/>
                  </a:outerShdw>
                </a:effectLst>
              </a:rPr>
              <a:t>Unsampled observation</a:t>
            </a:r>
          </a:p>
        </p:txBody>
      </p:sp>
      <p:sp>
        <p:nvSpPr>
          <p:cNvPr id="73738" name="Arc 10"/>
          <p:cNvSpPr>
            <a:spLocks/>
          </p:cNvSpPr>
          <p:nvPr/>
        </p:nvSpPr>
        <p:spPr bwMode="auto">
          <a:xfrm>
            <a:off x="8169276" y="4189413"/>
            <a:ext cx="455613" cy="22225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1" y="11929"/>
                  <a:pt x="-1" y="-1"/>
                </a:cubicBezTo>
              </a:path>
              <a:path w="21600" h="21600" stroke="0" extrusionOk="0">
                <a:moveTo>
                  <a:pt x="21600" y="21599"/>
                </a:moveTo>
                <a:cubicBezTo>
                  <a:pt x="9670" y="21599"/>
                  <a:pt x="-1" y="11929"/>
                  <a:pt x="-1" y="-1"/>
                </a:cubicBezTo>
                <a:lnTo>
                  <a:pt x="21600" y="0"/>
                </a:lnTo>
                <a:close/>
              </a:path>
            </a:pathLst>
          </a:custGeom>
          <a:noFill/>
          <a:ln w="25400" cap="rnd">
            <a:solidFill>
              <a:schemeClr val="folHlink"/>
            </a:solidFill>
            <a:round/>
            <a:headEnd/>
            <a:tailEnd type="triangle" w="med" len="me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3739" name="Rectangle 11"/>
          <p:cNvSpPr>
            <a:spLocks noChangeArrowheads="1"/>
          </p:cNvSpPr>
          <p:nvPr/>
        </p:nvSpPr>
        <p:spPr bwMode="auto">
          <a:xfrm>
            <a:off x="5014913" y="3008313"/>
            <a:ext cx="2100262"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i="1">
                <a:solidFill>
                  <a:schemeClr val="tx2"/>
                </a:solidFill>
                <a:effectLst>
                  <a:outerShdw blurRad="38100" dist="38100" dir="2700000" algn="tl">
                    <a:srgbClr val="000000"/>
                  </a:outerShdw>
                </a:effectLst>
                <a:latin typeface="Symbol" charset="2"/>
              </a:rPr>
              <a:t></a:t>
            </a:r>
            <a:r>
              <a:rPr lang="en-US" altLang="x-none" sz="3600" b="1" i="1" baseline="-25000">
                <a:solidFill>
                  <a:schemeClr val="tx2"/>
                </a:solidFill>
                <a:effectLst>
                  <a:outerShdw blurRad="38100" dist="38100" dir="2700000" algn="tl">
                    <a:srgbClr val="000000"/>
                  </a:outerShdw>
                </a:effectLst>
              </a:rPr>
              <a:t>i</a:t>
            </a:r>
            <a:r>
              <a:rPr lang="en-US" altLang="x-none" sz="3600" b="1" i="1">
                <a:solidFill>
                  <a:schemeClr val="tx2"/>
                </a:solidFill>
                <a:effectLst>
                  <a:outerShdw blurRad="38100" dist="38100" dir="2700000" algn="tl">
                    <a:srgbClr val="000000"/>
                  </a:outerShdw>
                </a:effectLst>
              </a:rPr>
              <a:t> </a:t>
            </a:r>
            <a:r>
              <a:rPr lang="en-US" altLang="x-none" sz="2400" b="1">
                <a:solidFill>
                  <a:schemeClr val="tx2"/>
                </a:solidFill>
                <a:effectLst>
                  <a:outerShdw blurRad="38100" dist="38100" dir="2700000" algn="tl">
                    <a:srgbClr val="000000"/>
                  </a:outerShdw>
                </a:effectLst>
              </a:rPr>
              <a:t>= Random error</a:t>
            </a:r>
          </a:p>
        </p:txBody>
      </p:sp>
      <p:sp>
        <p:nvSpPr>
          <p:cNvPr id="73740" name="Rectangle 12"/>
          <p:cNvSpPr>
            <a:spLocks noChangeArrowheads="1"/>
          </p:cNvSpPr>
          <p:nvPr/>
        </p:nvSpPr>
        <p:spPr bwMode="auto">
          <a:xfrm>
            <a:off x="2200275" y="5945188"/>
            <a:ext cx="282575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a:solidFill>
                  <a:schemeClr val="tx2"/>
                </a:solidFill>
                <a:effectLst>
                  <a:outerShdw blurRad="38100" dist="38100" dir="2700000" algn="tl">
                    <a:srgbClr val="000000"/>
                  </a:outerShdw>
                </a:effectLst>
              </a:rPr>
              <a:t>Observed value</a:t>
            </a:r>
          </a:p>
        </p:txBody>
      </p:sp>
      <p:sp>
        <p:nvSpPr>
          <p:cNvPr id="73741" name="Rectangle 13"/>
          <p:cNvSpPr>
            <a:spLocks noChangeArrowheads="1"/>
          </p:cNvSpPr>
          <p:nvPr/>
        </p:nvSpPr>
        <p:spPr bwMode="auto">
          <a:xfrm>
            <a:off x="5100638" y="3049588"/>
            <a:ext cx="37306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400" b="1">
                <a:solidFill>
                  <a:schemeClr val="tx2"/>
                </a:solidFill>
                <a:effectLst>
                  <a:outerShdw blurRad="38100" dist="38100" dir="2700000" algn="tl">
                    <a:srgbClr val="000000"/>
                  </a:outerShdw>
                </a:effectLst>
              </a:rPr>
              <a:t>^</a:t>
            </a:r>
          </a:p>
        </p:txBody>
      </p:sp>
      <p:sp>
        <p:nvSpPr>
          <p:cNvPr id="17" name="TextBox 16"/>
          <p:cNvSpPr txBox="1"/>
          <p:nvPr/>
        </p:nvSpPr>
        <p:spPr>
          <a:xfrm>
            <a:off x="1524001" y="6519447"/>
            <a:ext cx="779812"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3378389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524000" y="5486400"/>
            <a:ext cx="9144000" cy="137160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normAutofit/>
          </a:bodyPr>
          <a:lstStyle/>
          <a:p>
            <a:r>
              <a:rPr lang="en-US" altLang="x-none" dirty="0"/>
              <a:t>Estimating Parameters:</a:t>
            </a:r>
            <a:br>
              <a:rPr lang="en-US" altLang="x-none" dirty="0"/>
            </a:br>
            <a:r>
              <a:rPr lang="en-US" altLang="x-none" dirty="0"/>
              <a:t>Least Squares Method</a:t>
            </a:r>
          </a:p>
        </p:txBody>
      </p:sp>
      <p:sp>
        <p:nvSpPr>
          <p:cNvPr id="2" name="TextBox 1"/>
          <p:cNvSpPr txBox="1"/>
          <p:nvPr/>
        </p:nvSpPr>
        <p:spPr>
          <a:xfrm>
            <a:off x="3931576" y="0"/>
            <a:ext cx="7064974" cy="7725192"/>
          </a:xfrm>
          <a:prstGeom prst="rect">
            <a:avLst/>
          </a:prstGeom>
          <a:noFill/>
        </p:spPr>
        <p:txBody>
          <a:bodyPr wrap="square" rtlCol="0" anchor="ctr">
            <a:spAutoFit/>
          </a:bodyPr>
          <a:lstStyle/>
          <a:p>
            <a:pPr algn="ctr"/>
            <a:r>
              <a:rPr lang="en-US" sz="49600" dirty="0"/>
              <a:t>?</a:t>
            </a:r>
          </a:p>
        </p:txBody>
      </p:sp>
      <p:sp>
        <p:nvSpPr>
          <p:cNvPr id="3" name="Slide Number Placeholder 2"/>
          <p:cNvSpPr>
            <a:spLocks noGrp="1"/>
          </p:cNvSpPr>
          <p:nvPr>
            <p:ph type="sldNum" sz="quarter" idx="12"/>
          </p:nvPr>
        </p:nvSpPr>
        <p:spPr/>
        <p:txBody>
          <a:bodyPr/>
          <a:lstStyle/>
          <a:p>
            <a:fld id="{A2EF37A0-74FC-AB4F-AE4C-D9BFC6719E9F}" type="slidenum">
              <a:rPr lang="en-US" smtClean="0"/>
              <a:t>21</a:t>
            </a:fld>
            <a:endParaRPr lang="en-US"/>
          </a:p>
        </p:txBody>
      </p:sp>
    </p:spTree>
    <p:extLst>
      <p:ext uri="{BB962C8B-B14F-4D97-AF65-F5344CB8AC3E}">
        <p14:creationId xmlns:p14="http://schemas.microsoft.com/office/powerpoint/2010/main" val="93251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3311525" y="3235326"/>
            <a:ext cx="5657850" cy="2911475"/>
          </a:xfrm>
          <a:prstGeom prst="rect">
            <a:avLst/>
          </a:prstGeom>
          <a:solidFill>
            <a:schemeClr val="tx1"/>
          </a:solidFill>
          <a:ln w="12700">
            <a:solidFill>
              <a:schemeClr val="bg1"/>
            </a:solidFill>
            <a:miter lim="800000"/>
            <a:headEnd/>
            <a:tailEnd/>
          </a:ln>
          <a:effectLst>
            <a:prstShdw prst="shdw17" dist="17961" dir="2700000">
              <a:schemeClr val="bg1">
                <a:gamma/>
                <a:shade val="60000"/>
                <a:invGamma/>
                <a:alpha val="74998"/>
              </a:schemeClr>
            </a:prstShdw>
          </a:effectLst>
        </p:spPr>
        <p:txBody>
          <a:bodyPr wrap="none" anchor="ctr"/>
          <a:lstStyle/>
          <a:p>
            <a:endParaRPr lang="en-US"/>
          </a:p>
        </p:txBody>
      </p:sp>
      <p:grpSp>
        <p:nvGrpSpPr>
          <p:cNvPr id="5" name="Group 4"/>
          <p:cNvGrpSpPr/>
          <p:nvPr/>
        </p:nvGrpSpPr>
        <p:grpSpPr>
          <a:xfrm>
            <a:off x="4883150" y="3736975"/>
            <a:ext cx="3035300" cy="1435100"/>
            <a:chOff x="3359150" y="3736975"/>
            <a:chExt cx="3035300" cy="1435100"/>
          </a:xfrm>
          <a:solidFill>
            <a:schemeClr val="bg1"/>
          </a:solidFill>
        </p:grpSpPr>
        <p:sp>
          <p:nvSpPr>
            <p:cNvPr id="79910" name="Oval 38"/>
            <p:cNvSpPr>
              <a:spLocks noChangeArrowheads="1"/>
            </p:cNvSpPr>
            <p:nvPr/>
          </p:nvSpPr>
          <p:spPr bwMode="auto">
            <a:xfrm>
              <a:off x="4349750" y="49561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911" name="Oval 39"/>
            <p:cNvSpPr>
              <a:spLocks noChangeArrowheads="1"/>
            </p:cNvSpPr>
            <p:nvPr/>
          </p:nvSpPr>
          <p:spPr bwMode="auto">
            <a:xfrm>
              <a:off x="6178550" y="37369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912" name="Oval 40"/>
            <p:cNvSpPr>
              <a:spLocks noChangeArrowheads="1"/>
            </p:cNvSpPr>
            <p:nvPr/>
          </p:nvSpPr>
          <p:spPr bwMode="auto">
            <a:xfrm>
              <a:off x="3968750" y="42703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913" name="Oval 41"/>
            <p:cNvSpPr>
              <a:spLocks noChangeArrowheads="1"/>
            </p:cNvSpPr>
            <p:nvPr/>
          </p:nvSpPr>
          <p:spPr bwMode="auto">
            <a:xfrm>
              <a:off x="5416550" y="38131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914" name="Oval 42"/>
            <p:cNvSpPr>
              <a:spLocks noChangeArrowheads="1"/>
            </p:cNvSpPr>
            <p:nvPr/>
          </p:nvSpPr>
          <p:spPr bwMode="auto">
            <a:xfrm>
              <a:off x="5111750" y="47275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915" name="Oval 43"/>
            <p:cNvSpPr>
              <a:spLocks noChangeArrowheads="1"/>
            </p:cNvSpPr>
            <p:nvPr/>
          </p:nvSpPr>
          <p:spPr bwMode="auto">
            <a:xfrm>
              <a:off x="3359150" y="46513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79908" name="Rectangle 36"/>
          <p:cNvSpPr>
            <a:spLocks noGrp="1" noChangeArrowheads="1"/>
          </p:cNvSpPr>
          <p:nvPr>
            <p:ph type="title"/>
          </p:nvPr>
        </p:nvSpPr>
        <p:spPr/>
        <p:txBody>
          <a:bodyPr/>
          <a:lstStyle/>
          <a:p>
            <a:r>
              <a:rPr lang="en-US" altLang="x-none"/>
              <a:t>Scatter plot</a:t>
            </a:r>
            <a:endParaRPr lang="en-US" altLang="x-none" dirty="0"/>
          </a:p>
        </p:txBody>
      </p:sp>
      <p:sp>
        <p:nvSpPr>
          <p:cNvPr id="79909" name="Rectangle 37"/>
          <p:cNvSpPr>
            <a:spLocks noGrp="1" noChangeArrowheads="1"/>
          </p:cNvSpPr>
          <p:nvPr>
            <p:ph type="body" idx="1"/>
          </p:nvPr>
        </p:nvSpPr>
        <p:spPr/>
        <p:txBody>
          <a:bodyPr/>
          <a:lstStyle/>
          <a:p>
            <a:r>
              <a:rPr lang="en-US" altLang="x-none" dirty="0"/>
              <a:t>Plot all (X</a:t>
            </a:r>
            <a:r>
              <a:rPr lang="en-US" altLang="x-none" baseline="-25000" dirty="0"/>
              <a:t>i</a:t>
            </a:r>
            <a:r>
              <a:rPr lang="en-US" altLang="x-none" dirty="0"/>
              <a:t>, Y</a:t>
            </a:r>
            <a:r>
              <a:rPr lang="en-US" altLang="x-none" baseline="-25000" dirty="0"/>
              <a:t>i</a:t>
            </a:r>
            <a:r>
              <a:rPr lang="en-US" altLang="x-none" dirty="0"/>
              <a:t>) pairs, and plot your learned model</a:t>
            </a:r>
          </a:p>
          <a:p>
            <a:r>
              <a:rPr lang="en-US" altLang="x-none" dirty="0"/>
              <a:t>If you squint, suggests how well the model fits the data</a:t>
            </a:r>
          </a:p>
        </p:txBody>
      </p:sp>
      <p:sp>
        <p:nvSpPr>
          <p:cNvPr id="79875" name="Line 3"/>
          <p:cNvSpPr>
            <a:spLocks noChangeShapeType="1"/>
          </p:cNvSpPr>
          <p:nvPr/>
        </p:nvSpPr>
        <p:spPr bwMode="auto">
          <a:xfrm>
            <a:off x="4095750" y="3894138"/>
            <a:ext cx="0" cy="137795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76" name="Line 4"/>
          <p:cNvSpPr>
            <a:spLocks noChangeShapeType="1"/>
          </p:cNvSpPr>
          <p:nvPr/>
        </p:nvSpPr>
        <p:spPr bwMode="auto">
          <a:xfrm>
            <a:off x="3998914" y="528478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77" name="Line 5"/>
          <p:cNvSpPr>
            <a:spLocks noChangeShapeType="1"/>
          </p:cNvSpPr>
          <p:nvPr/>
        </p:nvSpPr>
        <p:spPr bwMode="auto">
          <a:xfrm>
            <a:off x="3998914" y="48180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78" name="Line 6"/>
          <p:cNvSpPr>
            <a:spLocks noChangeShapeType="1"/>
          </p:cNvSpPr>
          <p:nvPr/>
        </p:nvSpPr>
        <p:spPr bwMode="auto">
          <a:xfrm>
            <a:off x="3998914" y="43481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79" name="Line 7"/>
          <p:cNvSpPr>
            <a:spLocks noChangeShapeType="1"/>
          </p:cNvSpPr>
          <p:nvPr/>
        </p:nvSpPr>
        <p:spPr bwMode="auto">
          <a:xfrm>
            <a:off x="3998914" y="388143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0" name="Line 8"/>
          <p:cNvSpPr>
            <a:spLocks noChangeShapeType="1"/>
          </p:cNvSpPr>
          <p:nvPr/>
        </p:nvSpPr>
        <p:spPr bwMode="auto">
          <a:xfrm>
            <a:off x="4108451" y="5284788"/>
            <a:ext cx="44354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1" name="Line 9"/>
          <p:cNvSpPr>
            <a:spLocks noChangeShapeType="1"/>
          </p:cNvSpPr>
          <p:nvPr/>
        </p:nvSpPr>
        <p:spPr bwMode="auto">
          <a:xfrm flipV="1">
            <a:off x="40957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2" name="Line 10"/>
          <p:cNvSpPr>
            <a:spLocks noChangeShapeType="1"/>
          </p:cNvSpPr>
          <p:nvPr/>
        </p:nvSpPr>
        <p:spPr bwMode="auto">
          <a:xfrm flipV="1">
            <a:off x="484187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3" name="Line 11"/>
          <p:cNvSpPr>
            <a:spLocks noChangeShapeType="1"/>
          </p:cNvSpPr>
          <p:nvPr/>
        </p:nvSpPr>
        <p:spPr bwMode="auto">
          <a:xfrm flipV="1">
            <a:off x="55816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4" name="Line 12"/>
          <p:cNvSpPr>
            <a:spLocks noChangeShapeType="1"/>
          </p:cNvSpPr>
          <p:nvPr/>
        </p:nvSpPr>
        <p:spPr bwMode="auto">
          <a:xfrm flipV="1">
            <a:off x="63261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5" name="Line 13"/>
          <p:cNvSpPr>
            <a:spLocks noChangeShapeType="1"/>
          </p:cNvSpPr>
          <p:nvPr/>
        </p:nvSpPr>
        <p:spPr bwMode="auto">
          <a:xfrm flipV="1">
            <a:off x="7072313"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6" name="Line 14"/>
          <p:cNvSpPr>
            <a:spLocks noChangeShapeType="1"/>
          </p:cNvSpPr>
          <p:nvPr/>
        </p:nvSpPr>
        <p:spPr bwMode="auto">
          <a:xfrm flipV="1">
            <a:off x="78120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7" name="Line 15"/>
          <p:cNvSpPr>
            <a:spLocks noChangeShapeType="1"/>
          </p:cNvSpPr>
          <p:nvPr/>
        </p:nvSpPr>
        <p:spPr bwMode="auto">
          <a:xfrm flipV="1">
            <a:off x="855662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8" name="Line 16"/>
          <p:cNvSpPr>
            <a:spLocks noChangeShapeType="1"/>
          </p:cNvSpPr>
          <p:nvPr/>
        </p:nvSpPr>
        <p:spPr bwMode="auto">
          <a:xfrm flipV="1">
            <a:off x="40957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9" name="Line 17"/>
          <p:cNvSpPr>
            <a:spLocks noChangeShapeType="1"/>
          </p:cNvSpPr>
          <p:nvPr/>
        </p:nvSpPr>
        <p:spPr bwMode="auto">
          <a:xfrm flipV="1">
            <a:off x="55816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90" name="Line 18"/>
          <p:cNvSpPr>
            <a:spLocks noChangeShapeType="1"/>
          </p:cNvSpPr>
          <p:nvPr/>
        </p:nvSpPr>
        <p:spPr bwMode="auto">
          <a:xfrm flipV="1">
            <a:off x="7072313"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91" name="Line 19"/>
          <p:cNvSpPr>
            <a:spLocks noChangeShapeType="1"/>
          </p:cNvSpPr>
          <p:nvPr/>
        </p:nvSpPr>
        <p:spPr bwMode="auto">
          <a:xfrm flipV="1">
            <a:off x="8556625"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98" name="Rectangle 26"/>
          <p:cNvSpPr>
            <a:spLocks noChangeArrowheads="1"/>
          </p:cNvSpPr>
          <p:nvPr/>
        </p:nvSpPr>
        <p:spPr bwMode="auto">
          <a:xfrm>
            <a:off x="3544888" y="5045076"/>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79899" name="Rectangle 27"/>
          <p:cNvSpPr>
            <a:spLocks noChangeArrowheads="1"/>
          </p:cNvSpPr>
          <p:nvPr/>
        </p:nvSpPr>
        <p:spPr bwMode="auto">
          <a:xfrm>
            <a:off x="3352800" y="4579939"/>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79900" name="Rectangle 28"/>
          <p:cNvSpPr>
            <a:spLocks noChangeArrowheads="1"/>
          </p:cNvSpPr>
          <p:nvPr/>
        </p:nvSpPr>
        <p:spPr bwMode="auto">
          <a:xfrm>
            <a:off x="3352800" y="4108451"/>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dirty="0">
                <a:solidFill>
                  <a:srgbClr val="FFFFFF"/>
                </a:solidFill>
              </a:rPr>
              <a:t>40</a:t>
            </a:r>
          </a:p>
        </p:txBody>
      </p:sp>
      <p:sp>
        <p:nvSpPr>
          <p:cNvPr id="79901" name="Rectangle 29"/>
          <p:cNvSpPr>
            <a:spLocks noChangeArrowheads="1"/>
          </p:cNvSpPr>
          <p:nvPr/>
        </p:nvSpPr>
        <p:spPr bwMode="auto">
          <a:xfrm>
            <a:off x="3352800" y="3641726"/>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79902" name="Rectangle 30"/>
          <p:cNvSpPr>
            <a:spLocks noChangeArrowheads="1"/>
          </p:cNvSpPr>
          <p:nvPr/>
        </p:nvSpPr>
        <p:spPr bwMode="auto">
          <a:xfrm>
            <a:off x="3910013" y="5561014"/>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79903" name="Rectangle 31"/>
          <p:cNvSpPr>
            <a:spLocks noChangeArrowheads="1"/>
          </p:cNvSpPr>
          <p:nvPr/>
        </p:nvSpPr>
        <p:spPr bwMode="auto">
          <a:xfrm>
            <a:off x="5299075"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79904" name="Rectangle 32"/>
          <p:cNvSpPr>
            <a:spLocks noChangeArrowheads="1"/>
          </p:cNvSpPr>
          <p:nvPr/>
        </p:nvSpPr>
        <p:spPr bwMode="auto">
          <a:xfrm>
            <a:off x="67897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79905" name="Rectangle 33"/>
          <p:cNvSpPr>
            <a:spLocks noChangeArrowheads="1"/>
          </p:cNvSpPr>
          <p:nvPr/>
        </p:nvSpPr>
        <p:spPr bwMode="auto">
          <a:xfrm>
            <a:off x="82756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79906" name="Rectangle 34"/>
          <p:cNvSpPr>
            <a:spLocks noChangeArrowheads="1"/>
          </p:cNvSpPr>
          <p:nvPr/>
        </p:nvSpPr>
        <p:spPr bwMode="auto">
          <a:xfrm>
            <a:off x="8580438" y="5054601"/>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X</a:t>
            </a:r>
          </a:p>
        </p:txBody>
      </p:sp>
      <p:sp>
        <p:nvSpPr>
          <p:cNvPr id="79907" name="Rectangle 35"/>
          <p:cNvSpPr>
            <a:spLocks noChangeArrowheads="1"/>
          </p:cNvSpPr>
          <p:nvPr/>
        </p:nvSpPr>
        <p:spPr bwMode="auto">
          <a:xfrm>
            <a:off x="3905250" y="3349626"/>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Y</a:t>
            </a:r>
          </a:p>
        </p:txBody>
      </p:sp>
      <p:sp>
        <p:nvSpPr>
          <p:cNvPr id="50" name="TextBox 49"/>
          <p:cNvSpPr txBox="1"/>
          <p:nvPr/>
        </p:nvSpPr>
        <p:spPr>
          <a:xfrm>
            <a:off x="1524001" y="6519447"/>
            <a:ext cx="851064"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69482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9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9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8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animBg="1"/>
      <p:bldP spid="79909"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4"/>
          <p:cNvSpPr>
            <a:spLocks noGrp="1" noChangeArrowheads="1"/>
          </p:cNvSpPr>
          <p:nvPr>
            <p:ph type="title"/>
          </p:nvPr>
        </p:nvSpPr>
        <p:spPr/>
        <p:txBody>
          <a:bodyPr/>
          <a:lstStyle/>
          <a:p>
            <a:r>
              <a:rPr lang="en-US" altLang="x-none" dirty="0"/>
              <a:t>Question</a:t>
            </a:r>
          </a:p>
        </p:txBody>
      </p:sp>
      <p:sp>
        <p:nvSpPr>
          <p:cNvPr id="4" name="Content Placeholder 3"/>
          <p:cNvSpPr>
            <a:spLocks noGrp="1"/>
          </p:cNvSpPr>
          <p:nvPr>
            <p:ph idx="1"/>
          </p:nvPr>
        </p:nvSpPr>
        <p:spPr/>
        <p:txBody>
          <a:bodyPr/>
          <a:lstStyle/>
          <a:p>
            <a:r>
              <a:rPr lang="en-US" altLang="x-none" dirty="0"/>
              <a:t>How would you draw a line through the points?</a:t>
            </a:r>
          </a:p>
          <a:p>
            <a:r>
              <a:rPr lang="en-US" altLang="x-none" dirty="0"/>
              <a:t>How do you determine which line “fits the best” </a:t>
            </a:r>
            <a:r>
              <a:rPr lang="mr-IN" altLang="x-none" dirty="0"/>
              <a:t>…</a:t>
            </a:r>
            <a:r>
              <a:rPr lang="en-US" altLang="x-none" dirty="0"/>
              <a:t>?</a:t>
            </a:r>
            <a:br>
              <a:rPr lang="en-US" altLang="x-none" dirty="0"/>
            </a:br>
            <a:r>
              <a:rPr lang="en-US" altLang="x-none" dirty="0"/>
              <a:t>			?????????</a:t>
            </a:r>
          </a:p>
          <a:p>
            <a:endParaRPr lang="en-US" dirty="0"/>
          </a:p>
        </p:txBody>
      </p:sp>
      <p:sp>
        <p:nvSpPr>
          <p:cNvPr id="81935" name="Rectangle 15"/>
          <p:cNvSpPr>
            <a:spLocks noChangeArrowheads="1"/>
          </p:cNvSpPr>
          <p:nvPr/>
        </p:nvSpPr>
        <p:spPr bwMode="auto">
          <a:xfrm>
            <a:off x="3311525" y="3235326"/>
            <a:ext cx="5657850" cy="2911475"/>
          </a:xfrm>
          <a:prstGeom prst="rect">
            <a:avLst/>
          </a:prstGeom>
          <a:solidFill>
            <a:schemeClr val="tx1"/>
          </a:solidFill>
          <a:ln w="12700">
            <a:solidFill>
              <a:schemeClr val="bg1"/>
            </a:solidFill>
            <a:miter lim="800000"/>
            <a:headEnd/>
            <a:tailEnd/>
          </a:ln>
          <a:effectLst>
            <a:prstShdw prst="shdw17" dist="17961" dir="2700000">
              <a:schemeClr val="bg1">
                <a:gamma/>
                <a:shade val="60000"/>
                <a:invGamma/>
                <a:alpha val="74998"/>
              </a:schemeClr>
            </a:prstShdw>
          </a:effectLst>
        </p:spPr>
        <p:txBody>
          <a:bodyPr wrap="none" anchor="ctr"/>
          <a:lstStyle/>
          <a:p>
            <a:endParaRPr lang="en-US"/>
          </a:p>
        </p:txBody>
      </p:sp>
      <p:sp>
        <p:nvSpPr>
          <p:cNvPr id="81936" name="Line 16"/>
          <p:cNvSpPr>
            <a:spLocks noChangeShapeType="1"/>
          </p:cNvSpPr>
          <p:nvPr/>
        </p:nvSpPr>
        <p:spPr bwMode="auto">
          <a:xfrm>
            <a:off x="4095750" y="3894138"/>
            <a:ext cx="0" cy="137795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37" name="Line 17"/>
          <p:cNvSpPr>
            <a:spLocks noChangeShapeType="1"/>
          </p:cNvSpPr>
          <p:nvPr/>
        </p:nvSpPr>
        <p:spPr bwMode="auto">
          <a:xfrm>
            <a:off x="3998914" y="528478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38" name="Line 18"/>
          <p:cNvSpPr>
            <a:spLocks noChangeShapeType="1"/>
          </p:cNvSpPr>
          <p:nvPr/>
        </p:nvSpPr>
        <p:spPr bwMode="auto">
          <a:xfrm>
            <a:off x="3998914" y="48180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39" name="Line 19"/>
          <p:cNvSpPr>
            <a:spLocks noChangeShapeType="1"/>
          </p:cNvSpPr>
          <p:nvPr/>
        </p:nvSpPr>
        <p:spPr bwMode="auto">
          <a:xfrm>
            <a:off x="3998914" y="43481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0" name="Line 20"/>
          <p:cNvSpPr>
            <a:spLocks noChangeShapeType="1"/>
          </p:cNvSpPr>
          <p:nvPr/>
        </p:nvSpPr>
        <p:spPr bwMode="auto">
          <a:xfrm>
            <a:off x="3998914" y="388143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1" name="Line 21"/>
          <p:cNvSpPr>
            <a:spLocks noChangeShapeType="1"/>
          </p:cNvSpPr>
          <p:nvPr/>
        </p:nvSpPr>
        <p:spPr bwMode="auto">
          <a:xfrm>
            <a:off x="4108451" y="5284788"/>
            <a:ext cx="44354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2" name="Line 22"/>
          <p:cNvSpPr>
            <a:spLocks noChangeShapeType="1"/>
          </p:cNvSpPr>
          <p:nvPr/>
        </p:nvSpPr>
        <p:spPr bwMode="auto">
          <a:xfrm flipV="1">
            <a:off x="40957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3" name="Line 23"/>
          <p:cNvSpPr>
            <a:spLocks noChangeShapeType="1"/>
          </p:cNvSpPr>
          <p:nvPr/>
        </p:nvSpPr>
        <p:spPr bwMode="auto">
          <a:xfrm flipV="1">
            <a:off x="484187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4" name="Line 24"/>
          <p:cNvSpPr>
            <a:spLocks noChangeShapeType="1"/>
          </p:cNvSpPr>
          <p:nvPr/>
        </p:nvSpPr>
        <p:spPr bwMode="auto">
          <a:xfrm flipV="1">
            <a:off x="55816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5" name="Line 25"/>
          <p:cNvSpPr>
            <a:spLocks noChangeShapeType="1"/>
          </p:cNvSpPr>
          <p:nvPr/>
        </p:nvSpPr>
        <p:spPr bwMode="auto">
          <a:xfrm flipV="1">
            <a:off x="63261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6" name="Line 26"/>
          <p:cNvSpPr>
            <a:spLocks noChangeShapeType="1"/>
          </p:cNvSpPr>
          <p:nvPr/>
        </p:nvSpPr>
        <p:spPr bwMode="auto">
          <a:xfrm flipV="1">
            <a:off x="7072313"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7" name="Line 27"/>
          <p:cNvSpPr>
            <a:spLocks noChangeShapeType="1"/>
          </p:cNvSpPr>
          <p:nvPr/>
        </p:nvSpPr>
        <p:spPr bwMode="auto">
          <a:xfrm flipV="1">
            <a:off x="78120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8" name="Line 28"/>
          <p:cNvSpPr>
            <a:spLocks noChangeShapeType="1"/>
          </p:cNvSpPr>
          <p:nvPr/>
        </p:nvSpPr>
        <p:spPr bwMode="auto">
          <a:xfrm flipV="1">
            <a:off x="855662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9" name="Line 29"/>
          <p:cNvSpPr>
            <a:spLocks noChangeShapeType="1"/>
          </p:cNvSpPr>
          <p:nvPr/>
        </p:nvSpPr>
        <p:spPr bwMode="auto">
          <a:xfrm flipV="1">
            <a:off x="40957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0" name="Line 30"/>
          <p:cNvSpPr>
            <a:spLocks noChangeShapeType="1"/>
          </p:cNvSpPr>
          <p:nvPr/>
        </p:nvSpPr>
        <p:spPr bwMode="auto">
          <a:xfrm flipV="1">
            <a:off x="55816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1" name="Line 31"/>
          <p:cNvSpPr>
            <a:spLocks noChangeShapeType="1"/>
          </p:cNvSpPr>
          <p:nvPr/>
        </p:nvSpPr>
        <p:spPr bwMode="auto">
          <a:xfrm flipV="1">
            <a:off x="7072313"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2" name="Line 32"/>
          <p:cNvSpPr>
            <a:spLocks noChangeShapeType="1"/>
          </p:cNvSpPr>
          <p:nvPr/>
        </p:nvSpPr>
        <p:spPr bwMode="auto">
          <a:xfrm flipV="1">
            <a:off x="8556625"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3" name="Oval 33"/>
          <p:cNvSpPr>
            <a:spLocks noChangeArrowheads="1"/>
          </p:cNvSpPr>
          <p:nvPr/>
        </p:nvSpPr>
        <p:spPr bwMode="auto">
          <a:xfrm>
            <a:off x="6732588" y="4775200"/>
            <a:ext cx="74612"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4" name="Oval 34"/>
          <p:cNvSpPr>
            <a:spLocks noChangeArrowheads="1"/>
          </p:cNvSpPr>
          <p:nvPr/>
        </p:nvSpPr>
        <p:spPr bwMode="auto">
          <a:xfrm>
            <a:off x="5986463" y="5008563"/>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5" name="Oval 35"/>
          <p:cNvSpPr>
            <a:spLocks noChangeArrowheads="1"/>
          </p:cNvSpPr>
          <p:nvPr/>
        </p:nvSpPr>
        <p:spPr bwMode="auto">
          <a:xfrm>
            <a:off x="4945063" y="4725988"/>
            <a:ext cx="76200" cy="74612"/>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6" name="Oval 36"/>
          <p:cNvSpPr>
            <a:spLocks noChangeArrowheads="1"/>
          </p:cNvSpPr>
          <p:nvPr/>
        </p:nvSpPr>
        <p:spPr bwMode="auto">
          <a:xfrm>
            <a:off x="7029451" y="3884613"/>
            <a:ext cx="74613"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7" name="Oval 37"/>
          <p:cNvSpPr>
            <a:spLocks noChangeArrowheads="1"/>
          </p:cNvSpPr>
          <p:nvPr/>
        </p:nvSpPr>
        <p:spPr bwMode="auto">
          <a:xfrm>
            <a:off x="7769225" y="3838575"/>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8" name="Oval 38"/>
          <p:cNvSpPr>
            <a:spLocks noChangeArrowheads="1"/>
          </p:cNvSpPr>
          <p:nvPr/>
        </p:nvSpPr>
        <p:spPr bwMode="auto">
          <a:xfrm>
            <a:off x="5538788" y="4305301"/>
            <a:ext cx="76200" cy="74613"/>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9" name="Rectangle 39"/>
          <p:cNvSpPr>
            <a:spLocks noChangeArrowheads="1"/>
          </p:cNvSpPr>
          <p:nvPr/>
        </p:nvSpPr>
        <p:spPr bwMode="auto">
          <a:xfrm>
            <a:off x="3544888" y="5045076"/>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1960" name="Rectangle 40"/>
          <p:cNvSpPr>
            <a:spLocks noChangeArrowheads="1"/>
          </p:cNvSpPr>
          <p:nvPr/>
        </p:nvSpPr>
        <p:spPr bwMode="auto">
          <a:xfrm>
            <a:off x="3352800" y="4579939"/>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1961" name="Rectangle 41"/>
          <p:cNvSpPr>
            <a:spLocks noChangeArrowheads="1"/>
          </p:cNvSpPr>
          <p:nvPr/>
        </p:nvSpPr>
        <p:spPr bwMode="auto">
          <a:xfrm>
            <a:off x="3352800" y="4108451"/>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1962" name="Rectangle 42"/>
          <p:cNvSpPr>
            <a:spLocks noChangeArrowheads="1"/>
          </p:cNvSpPr>
          <p:nvPr/>
        </p:nvSpPr>
        <p:spPr bwMode="auto">
          <a:xfrm>
            <a:off x="3352800" y="3641726"/>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1963" name="Rectangle 43"/>
          <p:cNvSpPr>
            <a:spLocks noChangeArrowheads="1"/>
          </p:cNvSpPr>
          <p:nvPr/>
        </p:nvSpPr>
        <p:spPr bwMode="auto">
          <a:xfrm>
            <a:off x="3910013" y="5561014"/>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1964" name="Rectangle 44"/>
          <p:cNvSpPr>
            <a:spLocks noChangeArrowheads="1"/>
          </p:cNvSpPr>
          <p:nvPr/>
        </p:nvSpPr>
        <p:spPr bwMode="auto">
          <a:xfrm>
            <a:off x="5299075"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1965" name="Rectangle 45"/>
          <p:cNvSpPr>
            <a:spLocks noChangeArrowheads="1"/>
          </p:cNvSpPr>
          <p:nvPr/>
        </p:nvSpPr>
        <p:spPr bwMode="auto">
          <a:xfrm>
            <a:off x="67897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1966" name="Rectangle 46"/>
          <p:cNvSpPr>
            <a:spLocks noChangeArrowheads="1"/>
          </p:cNvSpPr>
          <p:nvPr/>
        </p:nvSpPr>
        <p:spPr bwMode="auto">
          <a:xfrm>
            <a:off x="82756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1967" name="Rectangle 47"/>
          <p:cNvSpPr>
            <a:spLocks noChangeArrowheads="1"/>
          </p:cNvSpPr>
          <p:nvPr/>
        </p:nvSpPr>
        <p:spPr bwMode="auto">
          <a:xfrm>
            <a:off x="8580438" y="5054601"/>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X</a:t>
            </a:r>
          </a:p>
        </p:txBody>
      </p:sp>
      <p:sp>
        <p:nvSpPr>
          <p:cNvPr id="81968" name="Rectangle 48"/>
          <p:cNvSpPr>
            <a:spLocks noChangeArrowheads="1"/>
          </p:cNvSpPr>
          <p:nvPr/>
        </p:nvSpPr>
        <p:spPr bwMode="auto">
          <a:xfrm>
            <a:off x="3905250" y="3349626"/>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Y</a:t>
            </a:r>
          </a:p>
        </p:txBody>
      </p:sp>
      <p:grpSp>
        <p:nvGrpSpPr>
          <p:cNvPr id="5" name="Group 4"/>
          <p:cNvGrpSpPr/>
          <p:nvPr/>
        </p:nvGrpSpPr>
        <p:grpSpPr>
          <a:xfrm>
            <a:off x="4883150" y="3736975"/>
            <a:ext cx="3035300" cy="1435100"/>
            <a:chOff x="3359150" y="3736975"/>
            <a:chExt cx="3035300" cy="1435100"/>
          </a:xfrm>
          <a:solidFill>
            <a:schemeClr val="bg1"/>
          </a:solidFill>
        </p:grpSpPr>
        <p:sp>
          <p:nvSpPr>
            <p:cNvPr id="81969" name="Oval 49"/>
            <p:cNvSpPr>
              <a:spLocks noChangeArrowheads="1"/>
            </p:cNvSpPr>
            <p:nvPr/>
          </p:nvSpPr>
          <p:spPr bwMode="auto">
            <a:xfrm>
              <a:off x="4349750" y="49561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0" name="Oval 50"/>
            <p:cNvSpPr>
              <a:spLocks noChangeArrowheads="1"/>
            </p:cNvSpPr>
            <p:nvPr/>
          </p:nvSpPr>
          <p:spPr bwMode="auto">
            <a:xfrm>
              <a:off x="6178550" y="37369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1" name="Oval 51"/>
            <p:cNvSpPr>
              <a:spLocks noChangeArrowheads="1"/>
            </p:cNvSpPr>
            <p:nvPr/>
          </p:nvSpPr>
          <p:spPr bwMode="auto">
            <a:xfrm>
              <a:off x="3968750" y="42703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2" name="Oval 52"/>
            <p:cNvSpPr>
              <a:spLocks noChangeArrowheads="1"/>
            </p:cNvSpPr>
            <p:nvPr/>
          </p:nvSpPr>
          <p:spPr bwMode="auto">
            <a:xfrm>
              <a:off x="5416550" y="38131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3" name="Oval 53"/>
            <p:cNvSpPr>
              <a:spLocks noChangeArrowheads="1"/>
            </p:cNvSpPr>
            <p:nvPr/>
          </p:nvSpPr>
          <p:spPr bwMode="auto">
            <a:xfrm>
              <a:off x="5111750" y="47275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4" name="Oval 54"/>
            <p:cNvSpPr>
              <a:spLocks noChangeArrowheads="1"/>
            </p:cNvSpPr>
            <p:nvPr/>
          </p:nvSpPr>
          <p:spPr bwMode="auto">
            <a:xfrm>
              <a:off x="3359150" y="46513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81975" name="Line 55"/>
          <p:cNvSpPr>
            <a:spLocks noChangeShapeType="1"/>
          </p:cNvSpPr>
          <p:nvPr/>
        </p:nvSpPr>
        <p:spPr bwMode="auto">
          <a:xfrm flipV="1">
            <a:off x="4114800" y="3733800"/>
            <a:ext cx="4343400" cy="1447800"/>
          </a:xfrm>
          <a:prstGeom prst="line">
            <a:avLst/>
          </a:prstGeom>
          <a:noFill/>
          <a:ln w="508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 name="TextBox 50"/>
          <p:cNvSpPr txBox="1"/>
          <p:nvPr/>
        </p:nvSpPr>
        <p:spPr>
          <a:xfrm>
            <a:off x="1524001" y="6519447"/>
            <a:ext cx="767937"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168960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197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4"/>
          <p:cNvSpPr>
            <a:spLocks noGrp="1" noChangeArrowheads="1"/>
          </p:cNvSpPr>
          <p:nvPr>
            <p:ph type="title"/>
          </p:nvPr>
        </p:nvSpPr>
        <p:spPr/>
        <p:txBody>
          <a:bodyPr/>
          <a:lstStyle/>
          <a:p>
            <a:r>
              <a:rPr lang="en-US" altLang="x-none" dirty="0"/>
              <a:t>Question</a:t>
            </a:r>
          </a:p>
        </p:txBody>
      </p:sp>
      <p:sp>
        <p:nvSpPr>
          <p:cNvPr id="4" name="Content Placeholder 3"/>
          <p:cNvSpPr>
            <a:spLocks noGrp="1"/>
          </p:cNvSpPr>
          <p:nvPr>
            <p:ph idx="1"/>
          </p:nvPr>
        </p:nvSpPr>
        <p:spPr/>
        <p:txBody>
          <a:bodyPr/>
          <a:lstStyle/>
          <a:p>
            <a:r>
              <a:rPr lang="en-US" altLang="x-none" dirty="0"/>
              <a:t>How would you draw a line through the points?</a:t>
            </a:r>
          </a:p>
          <a:p>
            <a:r>
              <a:rPr lang="en-US" altLang="x-none" dirty="0"/>
              <a:t>How do you determine which line “fits the best” ?????????</a:t>
            </a:r>
          </a:p>
          <a:p>
            <a:endParaRPr lang="en-US" altLang="x-none" dirty="0"/>
          </a:p>
        </p:txBody>
      </p:sp>
      <p:sp>
        <p:nvSpPr>
          <p:cNvPr id="83982" name="Rectangle 14"/>
          <p:cNvSpPr>
            <a:spLocks noChangeArrowheads="1"/>
          </p:cNvSpPr>
          <p:nvPr/>
        </p:nvSpPr>
        <p:spPr bwMode="auto">
          <a:xfrm>
            <a:off x="3307830" y="3244121"/>
            <a:ext cx="5657850" cy="2911475"/>
          </a:xfrm>
          <a:prstGeom prst="rect">
            <a:avLst/>
          </a:prstGeom>
          <a:solidFill>
            <a:schemeClr val="tx1"/>
          </a:solidFill>
          <a:ln w="12700">
            <a:solidFill>
              <a:schemeClr val="bg1"/>
            </a:solidFill>
            <a:miter lim="800000"/>
            <a:headEnd/>
            <a:tailEnd/>
          </a:ln>
          <a:effectLst>
            <a:prstShdw prst="shdw17" dist="17961" dir="2700000">
              <a:schemeClr val="bg1">
                <a:gamma/>
                <a:shade val="60000"/>
                <a:invGamma/>
                <a:alpha val="74998"/>
              </a:schemeClr>
            </a:prstShdw>
          </a:effectLst>
        </p:spPr>
        <p:txBody>
          <a:bodyPr wrap="none" anchor="ctr"/>
          <a:lstStyle/>
          <a:p>
            <a:pPr algn="ctr"/>
            <a:endParaRPr lang="x-none" altLang="x-none"/>
          </a:p>
        </p:txBody>
      </p:sp>
      <p:sp>
        <p:nvSpPr>
          <p:cNvPr id="83983" name="Line 15"/>
          <p:cNvSpPr>
            <a:spLocks noChangeShapeType="1"/>
          </p:cNvSpPr>
          <p:nvPr/>
        </p:nvSpPr>
        <p:spPr bwMode="auto">
          <a:xfrm>
            <a:off x="4095750" y="3894138"/>
            <a:ext cx="0" cy="137795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4" name="Line 16"/>
          <p:cNvSpPr>
            <a:spLocks noChangeShapeType="1"/>
          </p:cNvSpPr>
          <p:nvPr/>
        </p:nvSpPr>
        <p:spPr bwMode="auto">
          <a:xfrm>
            <a:off x="3998914" y="528478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5" name="Line 17"/>
          <p:cNvSpPr>
            <a:spLocks noChangeShapeType="1"/>
          </p:cNvSpPr>
          <p:nvPr/>
        </p:nvSpPr>
        <p:spPr bwMode="auto">
          <a:xfrm>
            <a:off x="3998914" y="48180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6" name="Line 18"/>
          <p:cNvSpPr>
            <a:spLocks noChangeShapeType="1"/>
          </p:cNvSpPr>
          <p:nvPr/>
        </p:nvSpPr>
        <p:spPr bwMode="auto">
          <a:xfrm>
            <a:off x="3998914" y="43481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7" name="Line 19"/>
          <p:cNvSpPr>
            <a:spLocks noChangeShapeType="1"/>
          </p:cNvSpPr>
          <p:nvPr/>
        </p:nvSpPr>
        <p:spPr bwMode="auto">
          <a:xfrm>
            <a:off x="3998914" y="388143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8" name="Line 20"/>
          <p:cNvSpPr>
            <a:spLocks noChangeShapeType="1"/>
          </p:cNvSpPr>
          <p:nvPr/>
        </p:nvSpPr>
        <p:spPr bwMode="auto">
          <a:xfrm>
            <a:off x="4108451" y="5284788"/>
            <a:ext cx="44354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9" name="Line 21"/>
          <p:cNvSpPr>
            <a:spLocks noChangeShapeType="1"/>
          </p:cNvSpPr>
          <p:nvPr/>
        </p:nvSpPr>
        <p:spPr bwMode="auto">
          <a:xfrm flipV="1">
            <a:off x="40957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0" name="Line 22"/>
          <p:cNvSpPr>
            <a:spLocks noChangeShapeType="1"/>
          </p:cNvSpPr>
          <p:nvPr/>
        </p:nvSpPr>
        <p:spPr bwMode="auto">
          <a:xfrm flipV="1">
            <a:off x="484187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1" name="Line 23"/>
          <p:cNvSpPr>
            <a:spLocks noChangeShapeType="1"/>
          </p:cNvSpPr>
          <p:nvPr/>
        </p:nvSpPr>
        <p:spPr bwMode="auto">
          <a:xfrm flipV="1">
            <a:off x="55816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2" name="Line 24"/>
          <p:cNvSpPr>
            <a:spLocks noChangeShapeType="1"/>
          </p:cNvSpPr>
          <p:nvPr/>
        </p:nvSpPr>
        <p:spPr bwMode="auto">
          <a:xfrm flipV="1">
            <a:off x="63261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3" name="Line 25"/>
          <p:cNvSpPr>
            <a:spLocks noChangeShapeType="1"/>
          </p:cNvSpPr>
          <p:nvPr/>
        </p:nvSpPr>
        <p:spPr bwMode="auto">
          <a:xfrm flipV="1">
            <a:off x="7072313"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4" name="Line 26"/>
          <p:cNvSpPr>
            <a:spLocks noChangeShapeType="1"/>
          </p:cNvSpPr>
          <p:nvPr/>
        </p:nvSpPr>
        <p:spPr bwMode="auto">
          <a:xfrm flipV="1">
            <a:off x="78120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5" name="Line 27"/>
          <p:cNvSpPr>
            <a:spLocks noChangeShapeType="1"/>
          </p:cNvSpPr>
          <p:nvPr/>
        </p:nvSpPr>
        <p:spPr bwMode="auto">
          <a:xfrm flipV="1">
            <a:off x="855662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6" name="Line 28"/>
          <p:cNvSpPr>
            <a:spLocks noChangeShapeType="1"/>
          </p:cNvSpPr>
          <p:nvPr/>
        </p:nvSpPr>
        <p:spPr bwMode="auto">
          <a:xfrm flipV="1">
            <a:off x="40957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7" name="Line 29"/>
          <p:cNvSpPr>
            <a:spLocks noChangeShapeType="1"/>
          </p:cNvSpPr>
          <p:nvPr/>
        </p:nvSpPr>
        <p:spPr bwMode="auto">
          <a:xfrm flipV="1">
            <a:off x="55816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8" name="Line 30"/>
          <p:cNvSpPr>
            <a:spLocks noChangeShapeType="1"/>
          </p:cNvSpPr>
          <p:nvPr/>
        </p:nvSpPr>
        <p:spPr bwMode="auto">
          <a:xfrm flipV="1">
            <a:off x="7072313"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9" name="Line 31"/>
          <p:cNvSpPr>
            <a:spLocks noChangeShapeType="1"/>
          </p:cNvSpPr>
          <p:nvPr/>
        </p:nvSpPr>
        <p:spPr bwMode="auto">
          <a:xfrm flipV="1">
            <a:off x="8556625"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0" name="Oval 32"/>
          <p:cNvSpPr>
            <a:spLocks noChangeArrowheads="1"/>
          </p:cNvSpPr>
          <p:nvPr/>
        </p:nvSpPr>
        <p:spPr bwMode="auto">
          <a:xfrm>
            <a:off x="6732588" y="4775200"/>
            <a:ext cx="74612"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1" name="Oval 33"/>
          <p:cNvSpPr>
            <a:spLocks noChangeArrowheads="1"/>
          </p:cNvSpPr>
          <p:nvPr/>
        </p:nvSpPr>
        <p:spPr bwMode="auto">
          <a:xfrm>
            <a:off x="5986463" y="5008563"/>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2" name="Oval 34"/>
          <p:cNvSpPr>
            <a:spLocks noChangeArrowheads="1"/>
          </p:cNvSpPr>
          <p:nvPr/>
        </p:nvSpPr>
        <p:spPr bwMode="auto">
          <a:xfrm>
            <a:off x="4945063" y="4725988"/>
            <a:ext cx="76200" cy="74612"/>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3" name="Oval 35"/>
          <p:cNvSpPr>
            <a:spLocks noChangeArrowheads="1"/>
          </p:cNvSpPr>
          <p:nvPr/>
        </p:nvSpPr>
        <p:spPr bwMode="auto">
          <a:xfrm>
            <a:off x="7029451" y="3884613"/>
            <a:ext cx="74613"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4" name="Oval 36"/>
          <p:cNvSpPr>
            <a:spLocks noChangeArrowheads="1"/>
          </p:cNvSpPr>
          <p:nvPr/>
        </p:nvSpPr>
        <p:spPr bwMode="auto">
          <a:xfrm>
            <a:off x="7769225" y="3838575"/>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5" name="Oval 37"/>
          <p:cNvSpPr>
            <a:spLocks noChangeArrowheads="1"/>
          </p:cNvSpPr>
          <p:nvPr/>
        </p:nvSpPr>
        <p:spPr bwMode="auto">
          <a:xfrm>
            <a:off x="5538788" y="4305301"/>
            <a:ext cx="76200" cy="74613"/>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6" name="Rectangle 38"/>
          <p:cNvSpPr>
            <a:spLocks noChangeArrowheads="1"/>
          </p:cNvSpPr>
          <p:nvPr/>
        </p:nvSpPr>
        <p:spPr bwMode="auto">
          <a:xfrm>
            <a:off x="3544888" y="5045076"/>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4007" name="Rectangle 39"/>
          <p:cNvSpPr>
            <a:spLocks noChangeArrowheads="1"/>
          </p:cNvSpPr>
          <p:nvPr/>
        </p:nvSpPr>
        <p:spPr bwMode="auto">
          <a:xfrm>
            <a:off x="3352800" y="4579939"/>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4008" name="Rectangle 40"/>
          <p:cNvSpPr>
            <a:spLocks noChangeArrowheads="1"/>
          </p:cNvSpPr>
          <p:nvPr/>
        </p:nvSpPr>
        <p:spPr bwMode="auto">
          <a:xfrm>
            <a:off x="3352800" y="4108451"/>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4009" name="Rectangle 41"/>
          <p:cNvSpPr>
            <a:spLocks noChangeArrowheads="1"/>
          </p:cNvSpPr>
          <p:nvPr/>
        </p:nvSpPr>
        <p:spPr bwMode="auto">
          <a:xfrm>
            <a:off x="3352800" y="3641726"/>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4010" name="Rectangle 42"/>
          <p:cNvSpPr>
            <a:spLocks noChangeArrowheads="1"/>
          </p:cNvSpPr>
          <p:nvPr/>
        </p:nvSpPr>
        <p:spPr bwMode="auto">
          <a:xfrm>
            <a:off x="3910013" y="5561014"/>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4011" name="Rectangle 43"/>
          <p:cNvSpPr>
            <a:spLocks noChangeArrowheads="1"/>
          </p:cNvSpPr>
          <p:nvPr/>
        </p:nvSpPr>
        <p:spPr bwMode="auto">
          <a:xfrm>
            <a:off x="5299075"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4012" name="Rectangle 44"/>
          <p:cNvSpPr>
            <a:spLocks noChangeArrowheads="1"/>
          </p:cNvSpPr>
          <p:nvPr/>
        </p:nvSpPr>
        <p:spPr bwMode="auto">
          <a:xfrm>
            <a:off x="67897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4013" name="Rectangle 45"/>
          <p:cNvSpPr>
            <a:spLocks noChangeArrowheads="1"/>
          </p:cNvSpPr>
          <p:nvPr/>
        </p:nvSpPr>
        <p:spPr bwMode="auto">
          <a:xfrm>
            <a:off x="82756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4014" name="Rectangle 46"/>
          <p:cNvSpPr>
            <a:spLocks noChangeArrowheads="1"/>
          </p:cNvSpPr>
          <p:nvPr/>
        </p:nvSpPr>
        <p:spPr bwMode="auto">
          <a:xfrm>
            <a:off x="8580438" y="5054601"/>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X</a:t>
            </a:r>
          </a:p>
        </p:txBody>
      </p:sp>
      <p:sp>
        <p:nvSpPr>
          <p:cNvPr id="84015" name="Rectangle 47"/>
          <p:cNvSpPr>
            <a:spLocks noChangeArrowheads="1"/>
          </p:cNvSpPr>
          <p:nvPr/>
        </p:nvSpPr>
        <p:spPr bwMode="auto">
          <a:xfrm>
            <a:off x="3905250" y="3349626"/>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Y</a:t>
            </a:r>
          </a:p>
        </p:txBody>
      </p:sp>
      <p:sp>
        <p:nvSpPr>
          <p:cNvPr id="84016" name="Oval 48"/>
          <p:cNvSpPr>
            <a:spLocks noChangeArrowheads="1"/>
          </p:cNvSpPr>
          <p:nvPr/>
        </p:nvSpPr>
        <p:spPr bwMode="auto">
          <a:xfrm>
            <a:off x="5873750" y="49561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4017" name="Oval 49"/>
          <p:cNvSpPr>
            <a:spLocks noChangeArrowheads="1"/>
          </p:cNvSpPr>
          <p:nvPr/>
        </p:nvSpPr>
        <p:spPr bwMode="auto">
          <a:xfrm>
            <a:off x="7702550" y="37369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4018" name="Oval 50"/>
          <p:cNvSpPr>
            <a:spLocks noChangeArrowheads="1"/>
          </p:cNvSpPr>
          <p:nvPr/>
        </p:nvSpPr>
        <p:spPr bwMode="auto">
          <a:xfrm>
            <a:off x="5492750" y="42703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4019" name="Oval 51"/>
          <p:cNvSpPr>
            <a:spLocks noChangeArrowheads="1"/>
          </p:cNvSpPr>
          <p:nvPr/>
        </p:nvSpPr>
        <p:spPr bwMode="auto">
          <a:xfrm>
            <a:off x="6940550" y="38131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4020" name="Oval 52"/>
          <p:cNvSpPr>
            <a:spLocks noChangeArrowheads="1"/>
          </p:cNvSpPr>
          <p:nvPr/>
        </p:nvSpPr>
        <p:spPr bwMode="auto">
          <a:xfrm>
            <a:off x="6635750" y="47275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4021" name="Oval 53"/>
          <p:cNvSpPr>
            <a:spLocks noChangeArrowheads="1"/>
          </p:cNvSpPr>
          <p:nvPr/>
        </p:nvSpPr>
        <p:spPr bwMode="auto">
          <a:xfrm>
            <a:off x="4883150" y="46513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4023" name="Line 55"/>
          <p:cNvSpPr>
            <a:spLocks noChangeShapeType="1"/>
          </p:cNvSpPr>
          <p:nvPr/>
        </p:nvSpPr>
        <p:spPr bwMode="auto">
          <a:xfrm flipV="1">
            <a:off x="4114800" y="4191000"/>
            <a:ext cx="4419600" cy="990600"/>
          </a:xfrm>
          <a:prstGeom prst="line">
            <a:avLst/>
          </a:prstGeom>
          <a:noFill/>
          <a:ln w="50800">
            <a:solidFill>
              <a:srgbClr val="A2C1F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24" name="Line 56"/>
          <p:cNvSpPr>
            <a:spLocks noChangeShapeType="1"/>
          </p:cNvSpPr>
          <p:nvPr/>
        </p:nvSpPr>
        <p:spPr bwMode="auto">
          <a:xfrm>
            <a:off x="7930630" y="3181224"/>
            <a:ext cx="375170" cy="1009777"/>
          </a:xfrm>
          <a:prstGeom prst="line">
            <a:avLst/>
          </a:prstGeom>
          <a:noFill/>
          <a:ln w="38100">
            <a:solidFill>
              <a:schemeClr val="accent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accent5"/>
              </a:solidFill>
            </a:endParaRPr>
          </a:p>
        </p:txBody>
      </p:sp>
      <p:sp>
        <p:nvSpPr>
          <p:cNvPr id="84026" name="Text Box 58"/>
          <p:cNvSpPr txBox="1">
            <a:spLocks noChangeArrowheads="1"/>
          </p:cNvSpPr>
          <p:nvPr/>
        </p:nvSpPr>
        <p:spPr bwMode="auto">
          <a:xfrm>
            <a:off x="7162800" y="2808161"/>
            <a:ext cx="170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dirty="0">
                <a:solidFill>
                  <a:schemeClr val="accent5"/>
                </a:solidFill>
              </a:rPr>
              <a:t>Slope changed</a:t>
            </a:r>
          </a:p>
        </p:txBody>
      </p:sp>
      <p:sp>
        <p:nvSpPr>
          <p:cNvPr id="84027" name="Text Box 59"/>
          <p:cNvSpPr txBox="1">
            <a:spLocks noChangeArrowheads="1"/>
          </p:cNvSpPr>
          <p:nvPr/>
        </p:nvSpPr>
        <p:spPr bwMode="auto">
          <a:xfrm>
            <a:off x="2138598" y="6138862"/>
            <a:ext cx="23022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dirty="0">
                <a:solidFill>
                  <a:schemeClr val="accent5"/>
                </a:solidFill>
              </a:rPr>
              <a:t>Intercept unchanged</a:t>
            </a:r>
          </a:p>
        </p:txBody>
      </p:sp>
      <p:sp>
        <p:nvSpPr>
          <p:cNvPr id="84028" name="Line 60"/>
          <p:cNvSpPr>
            <a:spLocks noChangeShapeType="1"/>
          </p:cNvSpPr>
          <p:nvPr/>
        </p:nvSpPr>
        <p:spPr bwMode="auto">
          <a:xfrm>
            <a:off x="4114800" y="5181600"/>
            <a:ext cx="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4030" name="Line 62"/>
          <p:cNvSpPr>
            <a:spLocks noChangeShapeType="1"/>
          </p:cNvSpPr>
          <p:nvPr/>
        </p:nvSpPr>
        <p:spPr bwMode="auto">
          <a:xfrm flipV="1">
            <a:off x="3070226" y="5257800"/>
            <a:ext cx="968375" cy="881062"/>
          </a:xfrm>
          <a:prstGeom prst="line">
            <a:avLst/>
          </a:prstGeom>
          <a:noFill/>
          <a:ln w="38100">
            <a:solidFill>
              <a:schemeClr val="accent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4031" name="Line 63"/>
          <p:cNvSpPr>
            <a:spLocks noChangeShapeType="1"/>
          </p:cNvSpPr>
          <p:nvPr/>
        </p:nvSpPr>
        <p:spPr bwMode="auto">
          <a:xfrm flipV="1">
            <a:off x="4114800" y="3733800"/>
            <a:ext cx="4343400" cy="1447800"/>
          </a:xfrm>
          <a:prstGeom prst="line">
            <a:avLst/>
          </a:prstGeom>
          <a:noFill/>
          <a:ln w="508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6" name="TextBox 55"/>
          <p:cNvSpPr txBox="1"/>
          <p:nvPr/>
        </p:nvSpPr>
        <p:spPr>
          <a:xfrm>
            <a:off x="1524001" y="6519447"/>
            <a:ext cx="851064"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1827287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4"/>
          <p:cNvSpPr>
            <a:spLocks noGrp="1" noChangeArrowheads="1"/>
          </p:cNvSpPr>
          <p:nvPr>
            <p:ph type="title"/>
          </p:nvPr>
        </p:nvSpPr>
        <p:spPr/>
        <p:txBody>
          <a:bodyPr/>
          <a:lstStyle/>
          <a:p>
            <a:r>
              <a:rPr lang="en-US" altLang="x-none" dirty="0"/>
              <a:t>Question</a:t>
            </a:r>
          </a:p>
        </p:txBody>
      </p:sp>
      <p:sp>
        <p:nvSpPr>
          <p:cNvPr id="4" name="Content Placeholder 3"/>
          <p:cNvSpPr>
            <a:spLocks noGrp="1"/>
          </p:cNvSpPr>
          <p:nvPr>
            <p:ph idx="1"/>
          </p:nvPr>
        </p:nvSpPr>
        <p:spPr/>
        <p:txBody>
          <a:bodyPr/>
          <a:lstStyle/>
          <a:p>
            <a:r>
              <a:rPr lang="en-US" altLang="x-none" dirty="0"/>
              <a:t>How would you draw a line through the points?</a:t>
            </a:r>
          </a:p>
          <a:p>
            <a:r>
              <a:rPr lang="en-US" altLang="x-none" dirty="0"/>
              <a:t>How do you determine which line “fits the best” ?????????</a:t>
            </a:r>
          </a:p>
          <a:p>
            <a:endParaRPr lang="en-US" dirty="0"/>
          </a:p>
        </p:txBody>
      </p:sp>
      <p:sp>
        <p:nvSpPr>
          <p:cNvPr id="86071" name="Rectangle 55"/>
          <p:cNvSpPr>
            <a:spLocks noChangeArrowheads="1"/>
          </p:cNvSpPr>
          <p:nvPr/>
        </p:nvSpPr>
        <p:spPr bwMode="auto">
          <a:xfrm>
            <a:off x="3307830" y="3244121"/>
            <a:ext cx="5657850" cy="2911475"/>
          </a:xfrm>
          <a:prstGeom prst="rect">
            <a:avLst/>
          </a:prstGeom>
          <a:solidFill>
            <a:schemeClr val="tx1"/>
          </a:solidFill>
          <a:ln w="12700">
            <a:solidFill>
              <a:schemeClr val="bg1"/>
            </a:solidFill>
            <a:miter lim="800000"/>
            <a:headEnd/>
            <a:tailEnd/>
          </a:ln>
          <a:effectLst>
            <a:prstShdw prst="shdw17" dist="17961" dir="2700000">
              <a:schemeClr val="bg1">
                <a:gamma/>
                <a:shade val="60000"/>
                <a:invGamma/>
                <a:alpha val="74998"/>
              </a:schemeClr>
            </a:prstShdw>
          </a:effectLst>
        </p:spPr>
        <p:txBody>
          <a:bodyPr wrap="none" anchor="ctr"/>
          <a:lstStyle/>
          <a:p>
            <a:pPr algn="ctr"/>
            <a:endParaRPr lang="x-none" altLang="x-none"/>
          </a:p>
        </p:txBody>
      </p:sp>
      <p:sp>
        <p:nvSpPr>
          <p:cNvPr id="86072" name="Line 56"/>
          <p:cNvSpPr>
            <a:spLocks noChangeShapeType="1"/>
          </p:cNvSpPr>
          <p:nvPr/>
        </p:nvSpPr>
        <p:spPr bwMode="auto">
          <a:xfrm>
            <a:off x="4095750" y="3894138"/>
            <a:ext cx="0" cy="137795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3" name="Line 57"/>
          <p:cNvSpPr>
            <a:spLocks noChangeShapeType="1"/>
          </p:cNvSpPr>
          <p:nvPr/>
        </p:nvSpPr>
        <p:spPr bwMode="auto">
          <a:xfrm>
            <a:off x="3998914" y="528478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4" name="Line 58"/>
          <p:cNvSpPr>
            <a:spLocks noChangeShapeType="1"/>
          </p:cNvSpPr>
          <p:nvPr/>
        </p:nvSpPr>
        <p:spPr bwMode="auto">
          <a:xfrm>
            <a:off x="3998914" y="48180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5" name="Line 59"/>
          <p:cNvSpPr>
            <a:spLocks noChangeShapeType="1"/>
          </p:cNvSpPr>
          <p:nvPr/>
        </p:nvSpPr>
        <p:spPr bwMode="auto">
          <a:xfrm>
            <a:off x="3998914" y="43481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6" name="Line 60"/>
          <p:cNvSpPr>
            <a:spLocks noChangeShapeType="1"/>
          </p:cNvSpPr>
          <p:nvPr/>
        </p:nvSpPr>
        <p:spPr bwMode="auto">
          <a:xfrm>
            <a:off x="3998914" y="388143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7" name="Line 61"/>
          <p:cNvSpPr>
            <a:spLocks noChangeShapeType="1"/>
          </p:cNvSpPr>
          <p:nvPr/>
        </p:nvSpPr>
        <p:spPr bwMode="auto">
          <a:xfrm>
            <a:off x="4108451" y="5284788"/>
            <a:ext cx="44354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8" name="Line 62"/>
          <p:cNvSpPr>
            <a:spLocks noChangeShapeType="1"/>
          </p:cNvSpPr>
          <p:nvPr/>
        </p:nvSpPr>
        <p:spPr bwMode="auto">
          <a:xfrm flipV="1">
            <a:off x="40957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9" name="Line 63"/>
          <p:cNvSpPr>
            <a:spLocks noChangeShapeType="1"/>
          </p:cNvSpPr>
          <p:nvPr/>
        </p:nvSpPr>
        <p:spPr bwMode="auto">
          <a:xfrm flipV="1">
            <a:off x="484187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0" name="Line 64"/>
          <p:cNvSpPr>
            <a:spLocks noChangeShapeType="1"/>
          </p:cNvSpPr>
          <p:nvPr/>
        </p:nvSpPr>
        <p:spPr bwMode="auto">
          <a:xfrm flipV="1">
            <a:off x="55816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1" name="Line 65"/>
          <p:cNvSpPr>
            <a:spLocks noChangeShapeType="1"/>
          </p:cNvSpPr>
          <p:nvPr/>
        </p:nvSpPr>
        <p:spPr bwMode="auto">
          <a:xfrm flipV="1">
            <a:off x="63261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2" name="Line 66"/>
          <p:cNvSpPr>
            <a:spLocks noChangeShapeType="1"/>
          </p:cNvSpPr>
          <p:nvPr/>
        </p:nvSpPr>
        <p:spPr bwMode="auto">
          <a:xfrm flipV="1">
            <a:off x="7072313"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3" name="Line 67"/>
          <p:cNvSpPr>
            <a:spLocks noChangeShapeType="1"/>
          </p:cNvSpPr>
          <p:nvPr/>
        </p:nvSpPr>
        <p:spPr bwMode="auto">
          <a:xfrm flipV="1">
            <a:off x="78120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4" name="Line 68"/>
          <p:cNvSpPr>
            <a:spLocks noChangeShapeType="1"/>
          </p:cNvSpPr>
          <p:nvPr/>
        </p:nvSpPr>
        <p:spPr bwMode="auto">
          <a:xfrm flipV="1">
            <a:off x="855662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5" name="Line 69"/>
          <p:cNvSpPr>
            <a:spLocks noChangeShapeType="1"/>
          </p:cNvSpPr>
          <p:nvPr/>
        </p:nvSpPr>
        <p:spPr bwMode="auto">
          <a:xfrm flipV="1">
            <a:off x="40957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6" name="Line 70"/>
          <p:cNvSpPr>
            <a:spLocks noChangeShapeType="1"/>
          </p:cNvSpPr>
          <p:nvPr/>
        </p:nvSpPr>
        <p:spPr bwMode="auto">
          <a:xfrm flipV="1">
            <a:off x="55816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7" name="Line 71"/>
          <p:cNvSpPr>
            <a:spLocks noChangeShapeType="1"/>
          </p:cNvSpPr>
          <p:nvPr/>
        </p:nvSpPr>
        <p:spPr bwMode="auto">
          <a:xfrm flipV="1">
            <a:off x="7072313"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8" name="Line 72"/>
          <p:cNvSpPr>
            <a:spLocks noChangeShapeType="1"/>
          </p:cNvSpPr>
          <p:nvPr/>
        </p:nvSpPr>
        <p:spPr bwMode="auto">
          <a:xfrm flipV="1">
            <a:off x="8556625"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9" name="Oval 73"/>
          <p:cNvSpPr>
            <a:spLocks noChangeArrowheads="1"/>
          </p:cNvSpPr>
          <p:nvPr/>
        </p:nvSpPr>
        <p:spPr bwMode="auto">
          <a:xfrm>
            <a:off x="6732588" y="4775200"/>
            <a:ext cx="74612"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90" name="Oval 74"/>
          <p:cNvSpPr>
            <a:spLocks noChangeArrowheads="1"/>
          </p:cNvSpPr>
          <p:nvPr/>
        </p:nvSpPr>
        <p:spPr bwMode="auto">
          <a:xfrm>
            <a:off x="5986463" y="5008563"/>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91" name="Oval 75"/>
          <p:cNvSpPr>
            <a:spLocks noChangeArrowheads="1"/>
          </p:cNvSpPr>
          <p:nvPr/>
        </p:nvSpPr>
        <p:spPr bwMode="auto">
          <a:xfrm>
            <a:off x="4945063" y="4725988"/>
            <a:ext cx="76200" cy="74612"/>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92" name="Oval 76"/>
          <p:cNvSpPr>
            <a:spLocks noChangeArrowheads="1"/>
          </p:cNvSpPr>
          <p:nvPr/>
        </p:nvSpPr>
        <p:spPr bwMode="auto">
          <a:xfrm>
            <a:off x="7029451" y="3884613"/>
            <a:ext cx="74613"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93" name="Oval 77"/>
          <p:cNvSpPr>
            <a:spLocks noChangeArrowheads="1"/>
          </p:cNvSpPr>
          <p:nvPr/>
        </p:nvSpPr>
        <p:spPr bwMode="auto">
          <a:xfrm>
            <a:off x="7769225" y="3838575"/>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94" name="Oval 78"/>
          <p:cNvSpPr>
            <a:spLocks noChangeArrowheads="1"/>
          </p:cNvSpPr>
          <p:nvPr/>
        </p:nvSpPr>
        <p:spPr bwMode="auto">
          <a:xfrm>
            <a:off x="5538788" y="4305301"/>
            <a:ext cx="76200" cy="74613"/>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95" name="Rectangle 79"/>
          <p:cNvSpPr>
            <a:spLocks noChangeArrowheads="1"/>
          </p:cNvSpPr>
          <p:nvPr/>
        </p:nvSpPr>
        <p:spPr bwMode="auto">
          <a:xfrm>
            <a:off x="3544888" y="5045076"/>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6096" name="Rectangle 80"/>
          <p:cNvSpPr>
            <a:spLocks noChangeArrowheads="1"/>
          </p:cNvSpPr>
          <p:nvPr/>
        </p:nvSpPr>
        <p:spPr bwMode="auto">
          <a:xfrm>
            <a:off x="3352800" y="4579939"/>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6097" name="Rectangle 81"/>
          <p:cNvSpPr>
            <a:spLocks noChangeArrowheads="1"/>
          </p:cNvSpPr>
          <p:nvPr/>
        </p:nvSpPr>
        <p:spPr bwMode="auto">
          <a:xfrm>
            <a:off x="3352800" y="4108451"/>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6098" name="Rectangle 82"/>
          <p:cNvSpPr>
            <a:spLocks noChangeArrowheads="1"/>
          </p:cNvSpPr>
          <p:nvPr/>
        </p:nvSpPr>
        <p:spPr bwMode="auto">
          <a:xfrm>
            <a:off x="3352800" y="3641726"/>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6099" name="Rectangle 83"/>
          <p:cNvSpPr>
            <a:spLocks noChangeArrowheads="1"/>
          </p:cNvSpPr>
          <p:nvPr/>
        </p:nvSpPr>
        <p:spPr bwMode="auto">
          <a:xfrm>
            <a:off x="3910013" y="5561014"/>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6100" name="Rectangle 84"/>
          <p:cNvSpPr>
            <a:spLocks noChangeArrowheads="1"/>
          </p:cNvSpPr>
          <p:nvPr/>
        </p:nvSpPr>
        <p:spPr bwMode="auto">
          <a:xfrm>
            <a:off x="5299075"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6101" name="Rectangle 85"/>
          <p:cNvSpPr>
            <a:spLocks noChangeArrowheads="1"/>
          </p:cNvSpPr>
          <p:nvPr/>
        </p:nvSpPr>
        <p:spPr bwMode="auto">
          <a:xfrm>
            <a:off x="67897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6102" name="Rectangle 86"/>
          <p:cNvSpPr>
            <a:spLocks noChangeArrowheads="1"/>
          </p:cNvSpPr>
          <p:nvPr/>
        </p:nvSpPr>
        <p:spPr bwMode="auto">
          <a:xfrm>
            <a:off x="82756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6103" name="Rectangle 87"/>
          <p:cNvSpPr>
            <a:spLocks noChangeArrowheads="1"/>
          </p:cNvSpPr>
          <p:nvPr/>
        </p:nvSpPr>
        <p:spPr bwMode="auto">
          <a:xfrm>
            <a:off x="8580438" y="5054601"/>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X</a:t>
            </a:r>
          </a:p>
        </p:txBody>
      </p:sp>
      <p:sp>
        <p:nvSpPr>
          <p:cNvPr id="86104" name="Rectangle 88"/>
          <p:cNvSpPr>
            <a:spLocks noChangeArrowheads="1"/>
          </p:cNvSpPr>
          <p:nvPr/>
        </p:nvSpPr>
        <p:spPr bwMode="auto">
          <a:xfrm>
            <a:off x="3905250" y="3349626"/>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Y</a:t>
            </a:r>
          </a:p>
        </p:txBody>
      </p:sp>
      <p:sp>
        <p:nvSpPr>
          <p:cNvPr id="86105" name="Oval 89"/>
          <p:cNvSpPr>
            <a:spLocks noChangeArrowheads="1"/>
          </p:cNvSpPr>
          <p:nvPr/>
        </p:nvSpPr>
        <p:spPr bwMode="auto">
          <a:xfrm>
            <a:off x="5873750" y="49561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6106" name="Oval 90"/>
          <p:cNvSpPr>
            <a:spLocks noChangeArrowheads="1"/>
          </p:cNvSpPr>
          <p:nvPr/>
        </p:nvSpPr>
        <p:spPr bwMode="auto">
          <a:xfrm>
            <a:off x="7702550" y="37369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6107" name="Oval 91"/>
          <p:cNvSpPr>
            <a:spLocks noChangeArrowheads="1"/>
          </p:cNvSpPr>
          <p:nvPr/>
        </p:nvSpPr>
        <p:spPr bwMode="auto">
          <a:xfrm>
            <a:off x="5492750" y="42703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6108" name="Oval 92"/>
          <p:cNvSpPr>
            <a:spLocks noChangeArrowheads="1"/>
          </p:cNvSpPr>
          <p:nvPr/>
        </p:nvSpPr>
        <p:spPr bwMode="auto">
          <a:xfrm>
            <a:off x="6940550" y="38131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6109" name="Oval 93"/>
          <p:cNvSpPr>
            <a:spLocks noChangeArrowheads="1"/>
          </p:cNvSpPr>
          <p:nvPr/>
        </p:nvSpPr>
        <p:spPr bwMode="auto">
          <a:xfrm>
            <a:off x="6635750" y="47275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6110" name="Oval 94"/>
          <p:cNvSpPr>
            <a:spLocks noChangeArrowheads="1"/>
          </p:cNvSpPr>
          <p:nvPr/>
        </p:nvSpPr>
        <p:spPr bwMode="auto">
          <a:xfrm>
            <a:off x="4883150" y="46513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6112" name="Line 96"/>
          <p:cNvSpPr>
            <a:spLocks noChangeShapeType="1"/>
          </p:cNvSpPr>
          <p:nvPr/>
        </p:nvSpPr>
        <p:spPr bwMode="auto">
          <a:xfrm>
            <a:off x="7772400" y="3048000"/>
            <a:ext cx="152400" cy="609600"/>
          </a:xfrm>
          <a:prstGeom prst="line">
            <a:avLst/>
          </a:prstGeom>
          <a:noFill/>
          <a:ln w="38100">
            <a:solidFill>
              <a:schemeClr val="accent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accent5"/>
              </a:solidFill>
            </a:endParaRPr>
          </a:p>
        </p:txBody>
      </p:sp>
      <p:sp>
        <p:nvSpPr>
          <p:cNvPr id="86113" name="Text Box 97"/>
          <p:cNvSpPr txBox="1">
            <a:spLocks noChangeArrowheads="1"/>
          </p:cNvSpPr>
          <p:nvPr/>
        </p:nvSpPr>
        <p:spPr bwMode="auto">
          <a:xfrm>
            <a:off x="6858000" y="2681288"/>
            <a:ext cx="1962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a:solidFill>
                  <a:schemeClr val="accent5"/>
                </a:solidFill>
              </a:rPr>
              <a:t>Slope unchanged</a:t>
            </a:r>
          </a:p>
        </p:txBody>
      </p:sp>
      <p:sp>
        <p:nvSpPr>
          <p:cNvPr id="86114" name="Text Box 98"/>
          <p:cNvSpPr txBox="1">
            <a:spLocks noChangeArrowheads="1"/>
          </p:cNvSpPr>
          <p:nvPr/>
        </p:nvSpPr>
        <p:spPr bwMode="auto">
          <a:xfrm>
            <a:off x="2538413" y="6196013"/>
            <a:ext cx="2012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dirty="0">
                <a:solidFill>
                  <a:schemeClr val="accent5"/>
                </a:solidFill>
              </a:rPr>
              <a:t>Intercept changed</a:t>
            </a:r>
          </a:p>
        </p:txBody>
      </p:sp>
      <p:sp>
        <p:nvSpPr>
          <p:cNvPr id="86115" name="Line 99"/>
          <p:cNvSpPr>
            <a:spLocks noChangeShapeType="1"/>
          </p:cNvSpPr>
          <p:nvPr/>
        </p:nvSpPr>
        <p:spPr bwMode="auto">
          <a:xfrm>
            <a:off x="4114800" y="5181600"/>
            <a:ext cx="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6116" name="Line 100"/>
          <p:cNvSpPr>
            <a:spLocks noChangeShapeType="1"/>
          </p:cNvSpPr>
          <p:nvPr/>
        </p:nvSpPr>
        <p:spPr bwMode="auto">
          <a:xfrm flipV="1">
            <a:off x="3544888" y="4953000"/>
            <a:ext cx="569912" cy="1234345"/>
          </a:xfrm>
          <a:prstGeom prst="line">
            <a:avLst/>
          </a:prstGeom>
          <a:noFill/>
          <a:ln w="38100">
            <a:solidFill>
              <a:schemeClr val="accent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accent5"/>
              </a:solidFill>
            </a:endParaRPr>
          </a:p>
        </p:txBody>
      </p:sp>
      <p:sp>
        <p:nvSpPr>
          <p:cNvPr id="86117" name="Line 101"/>
          <p:cNvSpPr>
            <a:spLocks noChangeShapeType="1"/>
          </p:cNvSpPr>
          <p:nvPr/>
        </p:nvSpPr>
        <p:spPr bwMode="auto">
          <a:xfrm flipV="1">
            <a:off x="4114800" y="3505200"/>
            <a:ext cx="4343400" cy="1447800"/>
          </a:xfrm>
          <a:prstGeom prst="line">
            <a:avLst/>
          </a:prstGeom>
          <a:noFill/>
          <a:ln w="50800">
            <a:solidFill>
              <a:srgbClr val="A2C1F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118" name="Line 102"/>
          <p:cNvSpPr>
            <a:spLocks noChangeShapeType="1"/>
          </p:cNvSpPr>
          <p:nvPr/>
        </p:nvSpPr>
        <p:spPr bwMode="auto">
          <a:xfrm flipV="1">
            <a:off x="4114800" y="3733800"/>
            <a:ext cx="4343400" cy="1447800"/>
          </a:xfrm>
          <a:prstGeom prst="line">
            <a:avLst/>
          </a:prstGeom>
          <a:noFill/>
          <a:ln w="508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6" name="TextBox 55"/>
          <p:cNvSpPr txBox="1"/>
          <p:nvPr/>
        </p:nvSpPr>
        <p:spPr>
          <a:xfrm>
            <a:off x="1524001" y="6519447"/>
            <a:ext cx="720435"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1524162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Rectangle 4"/>
          <p:cNvSpPr>
            <a:spLocks noGrp="1" noChangeArrowheads="1"/>
          </p:cNvSpPr>
          <p:nvPr>
            <p:ph type="title"/>
          </p:nvPr>
        </p:nvSpPr>
        <p:spPr/>
        <p:txBody>
          <a:bodyPr/>
          <a:lstStyle/>
          <a:p>
            <a:r>
              <a:rPr lang="en-US" altLang="x-none" dirty="0"/>
              <a:t>Question</a:t>
            </a:r>
          </a:p>
        </p:txBody>
      </p:sp>
      <p:sp>
        <p:nvSpPr>
          <p:cNvPr id="4" name="Content Placeholder 3"/>
          <p:cNvSpPr>
            <a:spLocks noGrp="1"/>
          </p:cNvSpPr>
          <p:nvPr>
            <p:ph idx="1"/>
          </p:nvPr>
        </p:nvSpPr>
        <p:spPr/>
        <p:txBody>
          <a:bodyPr/>
          <a:lstStyle/>
          <a:p>
            <a:r>
              <a:rPr lang="en-US" altLang="x-none" dirty="0"/>
              <a:t>How would you draw a line through the points?</a:t>
            </a:r>
          </a:p>
          <a:p>
            <a:r>
              <a:rPr lang="en-US" altLang="x-none" dirty="0"/>
              <a:t>How do you determine which line “fits the best” ?????????</a:t>
            </a:r>
          </a:p>
          <a:p>
            <a:endParaRPr lang="en-US" dirty="0"/>
          </a:p>
        </p:txBody>
      </p:sp>
      <p:sp>
        <p:nvSpPr>
          <p:cNvPr id="88078" name="Rectangle 14"/>
          <p:cNvSpPr>
            <a:spLocks noChangeArrowheads="1"/>
          </p:cNvSpPr>
          <p:nvPr/>
        </p:nvSpPr>
        <p:spPr bwMode="auto">
          <a:xfrm>
            <a:off x="3307830" y="3244121"/>
            <a:ext cx="5657850" cy="2911475"/>
          </a:xfrm>
          <a:prstGeom prst="rect">
            <a:avLst/>
          </a:prstGeom>
          <a:solidFill>
            <a:schemeClr val="tx1"/>
          </a:solidFill>
          <a:ln w="12700">
            <a:solidFill>
              <a:schemeClr val="bg1"/>
            </a:solidFill>
            <a:miter lim="800000"/>
            <a:headEnd/>
            <a:tailEnd/>
          </a:ln>
          <a:effectLst>
            <a:prstShdw prst="shdw17" dist="17961" dir="2700000">
              <a:schemeClr val="bg1">
                <a:gamma/>
                <a:shade val="60000"/>
                <a:invGamma/>
                <a:alpha val="74998"/>
              </a:schemeClr>
            </a:prstShdw>
          </a:effectLst>
        </p:spPr>
        <p:txBody>
          <a:bodyPr wrap="none" anchor="ctr"/>
          <a:lstStyle/>
          <a:p>
            <a:pPr algn="ctr"/>
            <a:endParaRPr lang="x-none" altLang="x-none"/>
          </a:p>
        </p:txBody>
      </p:sp>
      <p:sp>
        <p:nvSpPr>
          <p:cNvPr id="88079" name="Line 15"/>
          <p:cNvSpPr>
            <a:spLocks noChangeShapeType="1"/>
          </p:cNvSpPr>
          <p:nvPr/>
        </p:nvSpPr>
        <p:spPr bwMode="auto">
          <a:xfrm>
            <a:off x="4095750" y="3894138"/>
            <a:ext cx="0" cy="137795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0" name="Line 16"/>
          <p:cNvSpPr>
            <a:spLocks noChangeShapeType="1"/>
          </p:cNvSpPr>
          <p:nvPr/>
        </p:nvSpPr>
        <p:spPr bwMode="auto">
          <a:xfrm>
            <a:off x="3998914" y="528478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1" name="Line 17"/>
          <p:cNvSpPr>
            <a:spLocks noChangeShapeType="1"/>
          </p:cNvSpPr>
          <p:nvPr/>
        </p:nvSpPr>
        <p:spPr bwMode="auto">
          <a:xfrm>
            <a:off x="3998914" y="48180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2" name="Line 18"/>
          <p:cNvSpPr>
            <a:spLocks noChangeShapeType="1"/>
          </p:cNvSpPr>
          <p:nvPr/>
        </p:nvSpPr>
        <p:spPr bwMode="auto">
          <a:xfrm>
            <a:off x="3998914" y="43481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3" name="Line 19"/>
          <p:cNvSpPr>
            <a:spLocks noChangeShapeType="1"/>
          </p:cNvSpPr>
          <p:nvPr/>
        </p:nvSpPr>
        <p:spPr bwMode="auto">
          <a:xfrm>
            <a:off x="3998914" y="388143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4" name="Line 20"/>
          <p:cNvSpPr>
            <a:spLocks noChangeShapeType="1"/>
          </p:cNvSpPr>
          <p:nvPr/>
        </p:nvSpPr>
        <p:spPr bwMode="auto">
          <a:xfrm>
            <a:off x="4108451" y="5284788"/>
            <a:ext cx="44354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5" name="Line 21"/>
          <p:cNvSpPr>
            <a:spLocks noChangeShapeType="1"/>
          </p:cNvSpPr>
          <p:nvPr/>
        </p:nvSpPr>
        <p:spPr bwMode="auto">
          <a:xfrm flipV="1">
            <a:off x="40957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6" name="Line 22"/>
          <p:cNvSpPr>
            <a:spLocks noChangeShapeType="1"/>
          </p:cNvSpPr>
          <p:nvPr/>
        </p:nvSpPr>
        <p:spPr bwMode="auto">
          <a:xfrm flipV="1">
            <a:off x="484187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7" name="Line 23"/>
          <p:cNvSpPr>
            <a:spLocks noChangeShapeType="1"/>
          </p:cNvSpPr>
          <p:nvPr/>
        </p:nvSpPr>
        <p:spPr bwMode="auto">
          <a:xfrm flipV="1">
            <a:off x="55816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8" name="Line 24"/>
          <p:cNvSpPr>
            <a:spLocks noChangeShapeType="1"/>
          </p:cNvSpPr>
          <p:nvPr/>
        </p:nvSpPr>
        <p:spPr bwMode="auto">
          <a:xfrm flipV="1">
            <a:off x="63261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9" name="Line 25"/>
          <p:cNvSpPr>
            <a:spLocks noChangeShapeType="1"/>
          </p:cNvSpPr>
          <p:nvPr/>
        </p:nvSpPr>
        <p:spPr bwMode="auto">
          <a:xfrm flipV="1">
            <a:off x="7072313"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0" name="Line 26"/>
          <p:cNvSpPr>
            <a:spLocks noChangeShapeType="1"/>
          </p:cNvSpPr>
          <p:nvPr/>
        </p:nvSpPr>
        <p:spPr bwMode="auto">
          <a:xfrm flipV="1">
            <a:off x="78120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1" name="Line 27"/>
          <p:cNvSpPr>
            <a:spLocks noChangeShapeType="1"/>
          </p:cNvSpPr>
          <p:nvPr/>
        </p:nvSpPr>
        <p:spPr bwMode="auto">
          <a:xfrm flipV="1">
            <a:off x="855662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2" name="Line 28"/>
          <p:cNvSpPr>
            <a:spLocks noChangeShapeType="1"/>
          </p:cNvSpPr>
          <p:nvPr/>
        </p:nvSpPr>
        <p:spPr bwMode="auto">
          <a:xfrm flipV="1">
            <a:off x="40957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3" name="Line 29"/>
          <p:cNvSpPr>
            <a:spLocks noChangeShapeType="1"/>
          </p:cNvSpPr>
          <p:nvPr/>
        </p:nvSpPr>
        <p:spPr bwMode="auto">
          <a:xfrm flipV="1">
            <a:off x="55816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4" name="Line 30"/>
          <p:cNvSpPr>
            <a:spLocks noChangeShapeType="1"/>
          </p:cNvSpPr>
          <p:nvPr/>
        </p:nvSpPr>
        <p:spPr bwMode="auto">
          <a:xfrm flipV="1">
            <a:off x="7072313"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5" name="Line 31"/>
          <p:cNvSpPr>
            <a:spLocks noChangeShapeType="1"/>
          </p:cNvSpPr>
          <p:nvPr/>
        </p:nvSpPr>
        <p:spPr bwMode="auto">
          <a:xfrm flipV="1">
            <a:off x="8556625"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6" name="Oval 32"/>
          <p:cNvSpPr>
            <a:spLocks noChangeArrowheads="1"/>
          </p:cNvSpPr>
          <p:nvPr/>
        </p:nvSpPr>
        <p:spPr bwMode="auto">
          <a:xfrm>
            <a:off x="6732588" y="4775200"/>
            <a:ext cx="74612"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7" name="Oval 33"/>
          <p:cNvSpPr>
            <a:spLocks noChangeArrowheads="1"/>
          </p:cNvSpPr>
          <p:nvPr/>
        </p:nvSpPr>
        <p:spPr bwMode="auto">
          <a:xfrm>
            <a:off x="5986463" y="5008563"/>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8" name="Oval 34"/>
          <p:cNvSpPr>
            <a:spLocks noChangeArrowheads="1"/>
          </p:cNvSpPr>
          <p:nvPr/>
        </p:nvSpPr>
        <p:spPr bwMode="auto">
          <a:xfrm>
            <a:off x="4945063" y="4725988"/>
            <a:ext cx="76200" cy="74612"/>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9" name="Oval 35"/>
          <p:cNvSpPr>
            <a:spLocks noChangeArrowheads="1"/>
          </p:cNvSpPr>
          <p:nvPr/>
        </p:nvSpPr>
        <p:spPr bwMode="auto">
          <a:xfrm>
            <a:off x="7029451" y="3884613"/>
            <a:ext cx="74613"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100" name="Oval 36"/>
          <p:cNvSpPr>
            <a:spLocks noChangeArrowheads="1"/>
          </p:cNvSpPr>
          <p:nvPr/>
        </p:nvSpPr>
        <p:spPr bwMode="auto">
          <a:xfrm>
            <a:off x="7769225" y="3838575"/>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101" name="Oval 37"/>
          <p:cNvSpPr>
            <a:spLocks noChangeArrowheads="1"/>
          </p:cNvSpPr>
          <p:nvPr/>
        </p:nvSpPr>
        <p:spPr bwMode="auto">
          <a:xfrm>
            <a:off x="5538788" y="4305301"/>
            <a:ext cx="76200" cy="74613"/>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102" name="Rectangle 38"/>
          <p:cNvSpPr>
            <a:spLocks noChangeArrowheads="1"/>
          </p:cNvSpPr>
          <p:nvPr/>
        </p:nvSpPr>
        <p:spPr bwMode="auto">
          <a:xfrm>
            <a:off x="3544888" y="5045076"/>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8103" name="Rectangle 39"/>
          <p:cNvSpPr>
            <a:spLocks noChangeArrowheads="1"/>
          </p:cNvSpPr>
          <p:nvPr/>
        </p:nvSpPr>
        <p:spPr bwMode="auto">
          <a:xfrm>
            <a:off x="3352800" y="4579939"/>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8104" name="Rectangle 40"/>
          <p:cNvSpPr>
            <a:spLocks noChangeArrowheads="1"/>
          </p:cNvSpPr>
          <p:nvPr/>
        </p:nvSpPr>
        <p:spPr bwMode="auto">
          <a:xfrm>
            <a:off x="3352800" y="4108451"/>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8105" name="Rectangle 41"/>
          <p:cNvSpPr>
            <a:spLocks noChangeArrowheads="1"/>
          </p:cNvSpPr>
          <p:nvPr/>
        </p:nvSpPr>
        <p:spPr bwMode="auto">
          <a:xfrm>
            <a:off x="3352800" y="3641726"/>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8106" name="Rectangle 42"/>
          <p:cNvSpPr>
            <a:spLocks noChangeArrowheads="1"/>
          </p:cNvSpPr>
          <p:nvPr/>
        </p:nvSpPr>
        <p:spPr bwMode="auto">
          <a:xfrm>
            <a:off x="3910013" y="5561014"/>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8107" name="Rectangle 43"/>
          <p:cNvSpPr>
            <a:spLocks noChangeArrowheads="1"/>
          </p:cNvSpPr>
          <p:nvPr/>
        </p:nvSpPr>
        <p:spPr bwMode="auto">
          <a:xfrm>
            <a:off x="5299075"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8108" name="Rectangle 44"/>
          <p:cNvSpPr>
            <a:spLocks noChangeArrowheads="1"/>
          </p:cNvSpPr>
          <p:nvPr/>
        </p:nvSpPr>
        <p:spPr bwMode="auto">
          <a:xfrm>
            <a:off x="67897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8109" name="Rectangle 45"/>
          <p:cNvSpPr>
            <a:spLocks noChangeArrowheads="1"/>
          </p:cNvSpPr>
          <p:nvPr/>
        </p:nvSpPr>
        <p:spPr bwMode="auto">
          <a:xfrm>
            <a:off x="82756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8110" name="Rectangle 46"/>
          <p:cNvSpPr>
            <a:spLocks noChangeArrowheads="1"/>
          </p:cNvSpPr>
          <p:nvPr/>
        </p:nvSpPr>
        <p:spPr bwMode="auto">
          <a:xfrm>
            <a:off x="8580438" y="5054601"/>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X</a:t>
            </a:r>
          </a:p>
        </p:txBody>
      </p:sp>
      <p:sp>
        <p:nvSpPr>
          <p:cNvPr id="88111" name="Rectangle 47"/>
          <p:cNvSpPr>
            <a:spLocks noChangeArrowheads="1"/>
          </p:cNvSpPr>
          <p:nvPr/>
        </p:nvSpPr>
        <p:spPr bwMode="auto">
          <a:xfrm>
            <a:off x="3905250" y="3349626"/>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Y</a:t>
            </a:r>
          </a:p>
        </p:txBody>
      </p:sp>
      <p:sp>
        <p:nvSpPr>
          <p:cNvPr id="88112" name="Oval 48"/>
          <p:cNvSpPr>
            <a:spLocks noChangeArrowheads="1"/>
          </p:cNvSpPr>
          <p:nvPr/>
        </p:nvSpPr>
        <p:spPr bwMode="auto">
          <a:xfrm>
            <a:off x="5873750" y="49561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8113" name="Oval 49"/>
          <p:cNvSpPr>
            <a:spLocks noChangeArrowheads="1"/>
          </p:cNvSpPr>
          <p:nvPr/>
        </p:nvSpPr>
        <p:spPr bwMode="auto">
          <a:xfrm>
            <a:off x="7702550" y="37369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8114" name="Oval 50"/>
          <p:cNvSpPr>
            <a:spLocks noChangeArrowheads="1"/>
          </p:cNvSpPr>
          <p:nvPr/>
        </p:nvSpPr>
        <p:spPr bwMode="auto">
          <a:xfrm>
            <a:off x="5492750" y="42703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8115" name="Oval 51"/>
          <p:cNvSpPr>
            <a:spLocks noChangeArrowheads="1"/>
          </p:cNvSpPr>
          <p:nvPr/>
        </p:nvSpPr>
        <p:spPr bwMode="auto">
          <a:xfrm>
            <a:off x="6940550" y="38131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8116" name="Oval 52"/>
          <p:cNvSpPr>
            <a:spLocks noChangeArrowheads="1"/>
          </p:cNvSpPr>
          <p:nvPr/>
        </p:nvSpPr>
        <p:spPr bwMode="auto">
          <a:xfrm>
            <a:off x="6635750" y="47275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8117" name="Oval 53"/>
          <p:cNvSpPr>
            <a:spLocks noChangeArrowheads="1"/>
          </p:cNvSpPr>
          <p:nvPr/>
        </p:nvSpPr>
        <p:spPr bwMode="auto">
          <a:xfrm>
            <a:off x="4883150" y="46513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8118" name="Line 54"/>
          <p:cNvSpPr>
            <a:spLocks noChangeShapeType="1"/>
          </p:cNvSpPr>
          <p:nvPr/>
        </p:nvSpPr>
        <p:spPr bwMode="auto">
          <a:xfrm flipV="1">
            <a:off x="4114800" y="4191000"/>
            <a:ext cx="4419600" cy="609600"/>
          </a:xfrm>
          <a:prstGeom prst="line">
            <a:avLst/>
          </a:prstGeom>
          <a:noFill/>
          <a:ln w="50800">
            <a:solidFill>
              <a:srgbClr val="A2C1F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119" name="Line 55"/>
          <p:cNvSpPr>
            <a:spLocks noChangeShapeType="1"/>
          </p:cNvSpPr>
          <p:nvPr/>
        </p:nvSpPr>
        <p:spPr bwMode="auto">
          <a:xfrm>
            <a:off x="7864474" y="3217550"/>
            <a:ext cx="441326" cy="973451"/>
          </a:xfrm>
          <a:prstGeom prst="line">
            <a:avLst/>
          </a:prstGeom>
          <a:noFill/>
          <a:ln w="38100">
            <a:solidFill>
              <a:schemeClr val="accent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accent5"/>
              </a:solidFill>
            </a:endParaRPr>
          </a:p>
        </p:txBody>
      </p:sp>
      <p:sp>
        <p:nvSpPr>
          <p:cNvPr id="88120" name="Text Box 56"/>
          <p:cNvSpPr txBox="1">
            <a:spLocks noChangeArrowheads="1"/>
          </p:cNvSpPr>
          <p:nvPr/>
        </p:nvSpPr>
        <p:spPr bwMode="auto">
          <a:xfrm>
            <a:off x="6953250" y="2792482"/>
            <a:ext cx="170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a:solidFill>
                  <a:schemeClr val="accent5"/>
                </a:solidFill>
              </a:rPr>
              <a:t>Slope changed</a:t>
            </a:r>
          </a:p>
        </p:txBody>
      </p:sp>
      <p:sp>
        <p:nvSpPr>
          <p:cNvPr id="88121" name="Text Box 57"/>
          <p:cNvSpPr txBox="1">
            <a:spLocks noChangeArrowheads="1"/>
          </p:cNvSpPr>
          <p:nvPr/>
        </p:nvSpPr>
        <p:spPr bwMode="auto">
          <a:xfrm>
            <a:off x="2458752" y="6152734"/>
            <a:ext cx="2012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dirty="0">
                <a:solidFill>
                  <a:schemeClr val="accent5"/>
                </a:solidFill>
              </a:rPr>
              <a:t>Intercept changed</a:t>
            </a:r>
          </a:p>
        </p:txBody>
      </p:sp>
      <p:sp>
        <p:nvSpPr>
          <p:cNvPr id="88122" name="Line 58"/>
          <p:cNvSpPr>
            <a:spLocks noChangeShapeType="1"/>
          </p:cNvSpPr>
          <p:nvPr/>
        </p:nvSpPr>
        <p:spPr bwMode="auto">
          <a:xfrm>
            <a:off x="4114800" y="5181600"/>
            <a:ext cx="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8123" name="Line 59"/>
          <p:cNvSpPr>
            <a:spLocks noChangeShapeType="1"/>
          </p:cNvSpPr>
          <p:nvPr/>
        </p:nvSpPr>
        <p:spPr bwMode="auto">
          <a:xfrm flipV="1">
            <a:off x="3684068" y="4800600"/>
            <a:ext cx="430732" cy="1381566"/>
          </a:xfrm>
          <a:prstGeom prst="line">
            <a:avLst/>
          </a:prstGeom>
          <a:noFill/>
          <a:ln w="38100">
            <a:solidFill>
              <a:schemeClr val="accent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accent5"/>
              </a:solidFill>
            </a:endParaRPr>
          </a:p>
        </p:txBody>
      </p:sp>
      <p:sp>
        <p:nvSpPr>
          <p:cNvPr id="88124" name="Line 60"/>
          <p:cNvSpPr>
            <a:spLocks noChangeShapeType="1"/>
          </p:cNvSpPr>
          <p:nvPr/>
        </p:nvSpPr>
        <p:spPr bwMode="auto">
          <a:xfrm flipV="1">
            <a:off x="4114800" y="3733800"/>
            <a:ext cx="4343400" cy="1447800"/>
          </a:xfrm>
          <a:prstGeom prst="line">
            <a:avLst/>
          </a:prstGeom>
          <a:noFill/>
          <a:ln w="508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6" name="TextBox 55"/>
          <p:cNvSpPr txBox="1"/>
          <p:nvPr/>
        </p:nvSpPr>
        <p:spPr>
          <a:xfrm>
            <a:off x="1524001" y="6519447"/>
            <a:ext cx="803563"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3115897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tLang="x-none" dirty="0"/>
              <a:t>Least Squares</a:t>
            </a:r>
          </a:p>
        </p:txBody>
      </p:sp>
      <p:sp>
        <p:nvSpPr>
          <p:cNvPr id="100355" name="Rectangle 3"/>
          <p:cNvSpPr>
            <a:spLocks noGrp="1" noChangeArrowheads="1"/>
          </p:cNvSpPr>
          <p:nvPr>
            <p:ph type="body" idx="1"/>
          </p:nvPr>
        </p:nvSpPr>
        <p:spPr/>
        <p:txBody>
          <a:bodyPr/>
          <a:lstStyle/>
          <a:p>
            <a:r>
              <a:rPr lang="en-US" altLang="x-none" b="1" dirty="0">
                <a:solidFill>
                  <a:srgbClr val="215C4E"/>
                </a:solidFill>
              </a:rPr>
              <a:t>Best Fit: </a:t>
            </a:r>
            <a:r>
              <a:rPr lang="en-US" altLang="x-none" dirty="0"/>
              <a:t>difference between the true Y-values and the estimated Y-values is minimized:</a:t>
            </a:r>
          </a:p>
          <a:p>
            <a:pPr lvl="1"/>
            <a:r>
              <a:rPr lang="en-US" altLang="x-none" b="0" dirty="0"/>
              <a:t>Positive errors offset negative errors </a:t>
            </a:r>
            <a:r>
              <a:rPr lang="mr-IN" altLang="x-none" b="0" dirty="0"/>
              <a:t>…</a:t>
            </a:r>
            <a:endParaRPr lang="en-US" altLang="x-none" dirty="0"/>
          </a:p>
          <a:p>
            <a:pPr lvl="1"/>
            <a:r>
              <a:rPr lang="mr-IN" altLang="x-none" b="0" dirty="0"/>
              <a:t>…</a:t>
            </a:r>
            <a:r>
              <a:rPr lang="en-US" altLang="x-none" b="0" dirty="0"/>
              <a:t> square the error!</a:t>
            </a:r>
          </a:p>
          <a:p>
            <a:pPr lvl="1"/>
            <a:endParaRPr lang="en-US" altLang="x-none" dirty="0"/>
          </a:p>
          <a:p>
            <a:endParaRPr lang="en-US" altLang="x-none" dirty="0"/>
          </a:p>
          <a:p>
            <a:endParaRPr lang="en-US" altLang="x-none" dirty="0"/>
          </a:p>
          <a:p>
            <a:endParaRPr lang="en-US" altLang="x-none" dirty="0"/>
          </a:p>
          <a:p>
            <a:r>
              <a:rPr lang="en-US" altLang="x-none" dirty="0"/>
              <a:t>Least squares minimizes the sum of the squared errors</a:t>
            </a:r>
          </a:p>
          <a:p>
            <a:pPr lvl="1"/>
            <a:r>
              <a:rPr lang="en-US" altLang="x-none" b="0" dirty="0"/>
              <a:t>Why squared?  We’ll cover this in more depth in a few weeks.</a:t>
            </a:r>
          </a:p>
          <a:p>
            <a:pPr lvl="1"/>
            <a:r>
              <a:rPr lang="en-US" altLang="x-none" b="0" dirty="0"/>
              <a:t>Until then: </a:t>
            </a:r>
            <a:r>
              <a:rPr lang="en-US" altLang="x-none" b="0" dirty="0">
                <a:hlinkClick r:id="rId4"/>
              </a:rPr>
              <a:t>http://www.benkuhn.net/squared</a:t>
            </a:r>
            <a:endParaRPr lang="en-US" altLang="x-none" b="0" dirty="0"/>
          </a:p>
          <a:p>
            <a:pPr lvl="1"/>
            <a:endParaRPr lang="en-US" altLang="x-none" b="0" dirty="0"/>
          </a:p>
        </p:txBody>
      </p:sp>
      <p:graphicFrame>
        <p:nvGraphicFramePr>
          <p:cNvPr id="100356" name="Object 4">
            <a:hlinkClick r:id="" action="ppaction://ole?verb=0"/>
          </p:cNvPr>
          <p:cNvGraphicFramePr>
            <a:graphicFrameLocks/>
          </p:cNvGraphicFramePr>
          <p:nvPr>
            <p:extLst>
              <p:ext uri="{D42A27DB-BD31-4B8C-83A1-F6EECF244321}">
                <p14:modId xmlns:p14="http://schemas.microsoft.com/office/powerpoint/2010/main" val="929449963"/>
              </p:ext>
            </p:extLst>
          </p:nvPr>
        </p:nvGraphicFramePr>
        <p:xfrm>
          <a:off x="3852554" y="2669576"/>
          <a:ext cx="3886200" cy="1295400"/>
        </p:xfrm>
        <a:graphic>
          <a:graphicData uri="http://schemas.openxmlformats.org/presentationml/2006/ole">
            <mc:AlternateContent xmlns:mc="http://schemas.openxmlformats.org/markup-compatibility/2006">
              <mc:Choice xmlns:v="urn:schemas-microsoft-com:vml" Requires="v">
                <p:oleObj spid="_x0000_s6154" name="Equation" r:id="rId5" imgW="1193760" imgH="431640" progId="Equation.3">
                  <p:embed/>
                </p:oleObj>
              </mc:Choice>
              <mc:Fallback>
                <p:oleObj name="Equation" r:id="rId5" imgW="1193760" imgH="431640" progId="Equation.3">
                  <p:embed/>
                  <p:pic>
                    <p:nvPicPr>
                      <p:cNvPr id="100356" name="Object 4">
                        <a:hlinkClick r:id="" action="ppaction://ole?verb=0"/>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2554" y="2669576"/>
                        <a:ext cx="3886200" cy="1295400"/>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10" name="TextBox 9"/>
          <p:cNvSpPr txBox="1"/>
          <p:nvPr/>
        </p:nvSpPr>
        <p:spPr>
          <a:xfrm>
            <a:off x="1524001" y="6519447"/>
            <a:ext cx="803563"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304715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35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03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3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0355">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0355">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35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03" name="Object 3">
            <a:hlinkClick r:id="" action="ppaction://ole?verb=0"/>
          </p:cNvPr>
          <p:cNvGraphicFramePr>
            <a:graphicFrameLocks noGrp="1"/>
          </p:cNvGraphicFramePr>
          <p:nvPr>
            <p:ph idx="1"/>
            <p:extLst>
              <p:ext uri="{D42A27DB-BD31-4B8C-83A1-F6EECF244321}">
                <p14:modId xmlns:p14="http://schemas.microsoft.com/office/powerpoint/2010/main" val="4266348593"/>
              </p:ext>
            </p:extLst>
          </p:nvPr>
        </p:nvGraphicFramePr>
        <p:xfrm>
          <a:off x="2462213" y="2930526"/>
          <a:ext cx="6877050" cy="3660775"/>
        </p:xfrm>
        <a:graphic>
          <a:graphicData uri="http://schemas.openxmlformats.org/presentationml/2006/ole">
            <mc:AlternateContent xmlns:mc="http://schemas.openxmlformats.org/markup-compatibility/2006">
              <mc:Choice xmlns:v="urn:schemas-microsoft-com:vml" Requires="v">
                <p:oleObj spid="_x0000_s7205" name="VISIO" r:id="rId4" imgW="3995640" imgH="2131920" progId="Visio.Drawing.4">
                  <p:embed/>
                </p:oleObj>
              </mc:Choice>
              <mc:Fallback>
                <p:oleObj name="VISIO" r:id="rId4" imgW="3995640" imgH="2131920" progId="Visio.Drawing.4">
                  <p:embed/>
                  <p:pic>
                    <p:nvPicPr>
                      <p:cNvPr id="102403" name="Object 3">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2213" y="2930526"/>
                        <a:ext cx="6877050" cy="3660775"/>
                      </a:xfrm>
                      <a:prstGeom prst="rect">
                        <a:avLst/>
                      </a:prstGeom>
                      <a:noFill/>
                      <a:ln>
                        <a:noFill/>
                      </a:ln>
                      <a:effectLst>
                        <a:outerShdw blurRad="63500"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FAA26D3D-D897-4be2-8F04-BA451C77F1D7}">
                          <ma14:placeholderFlag xmlns:ma14="http://schemas.microsoft.com/office/mac/drawingml/2011/main" xmlns="" val="1"/>
                        </a:ext>
                      </a:extLst>
                    </p:spPr>
                  </p:pic>
                </p:oleObj>
              </mc:Fallback>
            </mc:AlternateContent>
          </a:graphicData>
        </a:graphic>
      </p:graphicFrame>
      <p:graphicFrame>
        <p:nvGraphicFramePr>
          <p:cNvPr id="102404" name="Object 4">
            <a:hlinkClick r:id="" action="ppaction://ole?verb=0"/>
          </p:cNvPr>
          <p:cNvGraphicFramePr>
            <a:graphicFrameLocks/>
          </p:cNvGraphicFramePr>
          <p:nvPr/>
        </p:nvGraphicFramePr>
        <p:xfrm>
          <a:off x="5334001" y="2952751"/>
          <a:ext cx="3649663" cy="714375"/>
        </p:xfrm>
        <a:graphic>
          <a:graphicData uri="http://schemas.openxmlformats.org/presentationml/2006/ole">
            <mc:AlternateContent xmlns:mc="http://schemas.openxmlformats.org/markup-compatibility/2006">
              <mc:Choice xmlns:v="urn:schemas-microsoft-com:vml" Requires="v">
                <p:oleObj spid="_x0000_s7206" name="MathType Equation" r:id="rId6" imgW="3657600" imgH="722160" progId="Equation">
                  <p:embed/>
                </p:oleObj>
              </mc:Choice>
              <mc:Fallback>
                <p:oleObj name="MathType Equation" r:id="rId6" imgW="3657600" imgH="722160" progId="Equation">
                  <p:embed/>
                  <p:pic>
                    <p:nvPicPr>
                      <p:cNvPr id="102404" name="Object 4">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1" y="2952751"/>
                        <a:ext cx="3649663" cy="714375"/>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02405" name="Object 5">
            <a:hlinkClick r:id="" action="ppaction://ole?verb=0"/>
          </p:cNvPr>
          <p:cNvGraphicFramePr>
            <a:graphicFrameLocks/>
          </p:cNvGraphicFramePr>
          <p:nvPr/>
        </p:nvGraphicFramePr>
        <p:xfrm>
          <a:off x="7404101" y="5010151"/>
          <a:ext cx="2708275" cy="714375"/>
        </p:xfrm>
        <a:graphic>
          <a:graphicData uri="http://schemas.openxmlformats.org/presentationml/2006/ole">
            <mc:AlternateContent xmlns:mc="http://schemas.openxmlformats.org/markup-compatibility/2006">
              <mc:Choice xmlns:v="urn:schemas-microsoft-com:vml" Requires="v">
                <p:oleObj spid="_x0000_s7207" name="MathType Equation" r:id="rId8" imgW="2716200" imgH="722160" progId="Equation">
                  <p:embed/>
                </p:oleObj>
              </mc:Choice>
              <mc:Fallback>
                <p:oleObj name="MathType Equation" r:id="rId8" imgW="2716200" imgH="722160" progId="Equation">
                  <p:embed/>
                  <p:pic>
                    <p:nvPicPr>
                      <p:cNvPr id="102405" name="Object 5">
                        <a:hlinkClick r:id="" action="ppaction://ole?verb=0"/>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04101" y="5010151"/>
                        <a:ext cx="2708275" cy="714375"/>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102406" name="Arc 6"/>
          <p:cNvSpPr>
            <a:spLocks/>
          </p:cNvSpPr>
          <p:nvPr/>
        </p:nvSpPr>
        <p:spPr bwMode="auto">
          <a:xfrm>
            <a:off x="6948488" y="4343400"/>
            <a:ext cx="520700" cy="105410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1" y="11929"/>
                  <a:pt x="-1" y="-1"/>
                </a:cubicBezTo>
              </a:path>
              <a:path w="21600" h="21600" stroke="0" extrusionOk="0">
                <a:moveTo>
                  <a:pt x="21600" y="21599"/>
                </a:moveTo>
                <a:cubicBezTo>
                  <a:pt x="9670" y="21599"/>
                  <a:pt x="-1" y="11929"/>
                  <a:pt x="-1" y="-1"/>
                </a:cubicBezTo>
                <a:lnTo>
                  <a:pt x="21600" y="0"/>
                </a:lnTo>
                <a:close/>
              </a:path>
            </a:pathLst>
          </a:custGeom>
          <a:noFill/>
          <a:ln w="25400" cap="rnd">
            <a:solidFill>
              <a:schemeClr val="folHlink"/>
            </a:solidFill>
            <a:round/>
            <a:headEnd/>
            <a:tailEnd type="triangle" w="med" len="me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02407" name="Arc 7"/>
          <p:cNvSpPr>
            <a:spLocks/>
          </p:cNvSpPr>
          <p:nvPr/>
        </p:nvSpPr>
        <p:spPr bwMode="auto">
          <a:xfrm>
            <a:off x="4814889" y="3287714"/>
            <a:ext cx="485775" cy="219075"/>
          </a:xfrm>
          <a:custGeom>
            <a:avLst/>
            <a:gdLst>
              <a:gd name="G0" fmla="+- 21600 0 0"/>
              <a:gd name="G1" fmla="+- 21600 0 0"/>
              <a:gd name="G2" fmla="+- 21600 0 0"/>
              <a:gd name="T0" fmla="*/ 0 w 21600"/>
              <a:gd name="T1" fmla="*/ 21600 h 21600"/>
              <a:gd name="T2" fmla="*/ 21529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1" y="21599"/>
                </a:moveTo>
                <a:cubicBezTo>
                  <a:pt x="-1" y="9698"/>
                  <a:pt x="9627" y="39"/>
                  <a:pt x="21529" y="0"/>
                </a:cubicBezTo>
              </a:path>
              <a:path w="21600" h="21600" stroke="0" extrusionOk="0">
                <a:moveTo>
                  <a:pt x="-1" y="21599"/>
                </a:moveTo>
                <a:cubicBezTo>
                  <a:pt x="-1" y="9698"/>
                  <a:pt x="9627" y="39"/>
                  <a:pt x="21529" y="0"/>
                </a:cubicBezTo>
                <a:lnTo>
                  <a:pt x="21600" y="21600"/>
                </a:lnTo>
                <a:close/>
              </a:path>
            </a:pathLst>
          </a:custGeom>
          <a:noFill/>
          <a:ln w="25400" cap="rnd">
            <a:solidFill>
              <a:schemeClr val="folHlink"/>
            </a:solidFill>
            <a:round/>
            <a:headEnd type="triangle" w="med" len="me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graphicFrame>
        <p:nvGraphicFramePr>
          <p:cNvPr id="102408" name="Object 8">
            <a:hlinkClick r:id="" action="ppaction://ole?verb=0"/>
          </p:cNvPr>
          <p:cNvGraphicFramePr>
            <a:graphicFrameLocks/>
          </p:cNvGraphicFramePr>
          <p:nvPr/>
        </p:nvGraphicFramePr>
        <p:xfrm>
          <a:off x="2528888" y="1608138"/>
          <a:ext cx="7269162" cy="1262062"/>
        </p:xfrm>
        <a:graphic>
          <a:graphicData uri="http://schemas.openxmlformats.org/presentationml/2006/ole">
            <mc:AlternateContent xmlns:mc="http://schemas.openxmlformats.org/markup-compatibility/2006">
              <mc:Choice xmlns:v="urn:schemas-microsoft-com:vml" Requires="v">
                <p:oleObj spid="_x0000_s7208" name="MathType Equation" r:id="rId10" imgW="7288200" imgH="1280880" progId="Equation">
                  <p:embed/>
                </p:oleObj>
              </mc:Choice>
              <mc:Fallback>
                <p:oleObj name="MathType Equation" r:id="rId10" imgW="7288200" imgH="1280880" progId="Equation">
                  <p:embed/>
                  <p:pic>
                    <p:nvPicPr>
                      <p:cNvPr id="102408" name="Object 8">
                        <a:hlinkClick r:id="" action="ppaction://ole?verb=0"/>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28888" y="1608138"/>
                        <a:ext cx="7269162" cy="1262062"/>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12" name="TextBox 11"/>
          <p:cNvSpPr txBox="1"/>
          <p:nvPr/>
        </p:nvSpPr>
        <p:spPr>
          <a:xfrm>
            <a:off x="1524001" y="6519447"/>
            <a:ext cx="839189" cy="338554"/>
          </a:xfrm>
          <a:prstGeom prst="rect">
            <a:avLst/>
          </a:prstGeom>
          <a:noFill/>
        </p:spPr>
        <p:txBody>
          <a:bodyPr wrap="square" rtlCol="0">
            <a:spAutoFit/>
          </a:bodyPr>
          <a:lstStyle/>
          <a:p>
            <a:pPr algn="ctr"/>
            <a:r>
              <a:rPr lang="en-US" sz="1600" dirty="0">
                <a:solidFill>
                  <a:schemeClr val="bg1">
                    <a:lumMod val="50000"/>
                  </a:schemeClr>
                </a:solidFill>
              </a:rPr>
              <a:t>[WF]</a:t>
            </a:r>
          </a:p>
        </p:txBody>
      </p:sp>
      <p:sp>
        <p:nvSpPr>
          <p:cNvPr id="2" name="Title 1">
            <a:extLst>
              <a:ext uri="{FF2B5EF4-FFF2-40B4-BE49-F238E27FC236}">
                <a16:creationId xmlns:a16="http://schemas.microsoft.com/office/drawing/2014/main" id="{49482A7B-9E04-7245-AFC4-CD2EE2137A73}"/>
              </a:ext>
            </a:extLst>
          </p:cNvPr>
          <p:cNvSpPr>
            <a:spLocks noGrp="1"/>
          </p:cNvSpPr>
          <p:nvPr>
            <p:ph type="title"/>
          </p:nvPr>
        </p:nvSpPr>
        <p:spPr/>
        <p:txBody>
          <a:bodyPr/>
          <a:lstStyle/>
          <a:p>
            <a:r>
              <a:rPr lang="en-US" altLang="x-none" dirty="0"/>
              <a:t>Least Squares, Graphically</a:t>
            </a:r>
            <a:endParaRPr lang="en-US" dirty="0"/>
          </a:p>
        </p:txBody>
      </p:sp>
    </p:spTree>
    <p:extLst>
      <p:ext uri="{BB962C8B-B14F-4D97-AF65-F5344CB8AC3E}">
        <p14:creationId xmlns:p14="http://schemas.microsoft.com/office/powerpoint/2010/main" val="2697801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x-none" dirty="0"/>
              <a:t>Interpretation of Coefficients</a:t>
            </a:r>
          </a:p>
        </p:txBody>
      </p:sp>
      <p:sp>
        <p:nvSpPr>
          <p:cNvPr id="112643" name="Rectangle 3"/>
          <p:cNvSpPr>
            <a:spLocks noGrp="1" noChangeArrowheads="1"/>
          </p:cNvSpPr>
          <p:nvPr>
            <p:ph type="body" idx="1"/>
          </p:nvPr>
        </p:nvSpPr>
        <p:spPr>
          <a:xfrm>
            <a:off x="609600" y="1803788"/>
            <a:ext cx="5348291" cy="4322377"/>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r>
              <a:rPr lang="en-US" altLang="x-none" dirty="0"/>
              <a:t>Slope (</a:t>
            </a:r>
            <a:r>
              <a:rPr lang="en-US" altLang="x-none" i="1" dirty="0">
                <a:latin typeface="Symbol" charset="2"/>
              </a:rPr>
              <a:t></a:t>
            </a:r>
            <a:r>
              <a:rPr lang="en-US" altLang="x-none" baseline="-25000" dirty="0"/>
              <a:t>1</a:t>
            </a:r>
            <a:r>
              <a:rPr lang="en-US" altLang="x-none" dirty="0"/>
              <a:t>):</a:t>
            </a:r>
          </a:p>
          <a:p>
            <a:pPr lvl="1"/>
            <a:r>
              <a:rPr lang="en-US" altLang="x-none" b="0" dirty="0"/>
              <a:t>Estimated </a:t>
            </a:r>
            <a:r>
              <a:rPr lang="en-US" altLang="x-none" b="0" i="1" dirty="0"/>
              <a:t>Y</a:t>
            </a:r>
            <a:r>
              <a:rPr lang="en-US" altLang="x-none" b="0" dirty="0"/>
              <a:t> changes by </a:t>
            </a:r>
            <a:r>
              <a:rPr lang="en-US" altLang="x-none" b="0" i="1" dirty="0">
                <a:latin typeface="Symbol" charset="2"/>
              </a:rPr>
              <a:t></a:t>
            </a:r>
            <a:r>
              <a:rPr lang="en-US" altLang="x-none" sz="3200" baseline="-25000" dirty="0"/>
              <a:t>1</a:t>
            </a:r>
            <a:r>
              <a:rPr lang="en-US" altLang="x-none" b="0" dirty="0"/>
              <a:t> for each unit increase in </a:t>
            </a:r>
            <a:r>
              <a:rPr lang="en-US" altLang="x-none" b="0" i="1" dirty="0"/>
              <a:t>X.</a:t>
            </a:r>
            <a:endParaRPr lang="en-US" altLang="x-none" dirty="0"/>
          </a:p>
          <a:p>
            <a:pPr lvl="1"/>
            <a:r>
              <a:rPr lang="en-US" altLang="x-none" b="0" dirty="0"/>
              <a:t>If </a:t>
            </a:r>
            <a:r>
              <a:rPr lang="en-US" altLang="x-none" b="0" i="1" dirty="0">
                <a:latin typeface="Symbol" charset="2"/>
              </a:rPr>
              <a:t></a:t>
            </a:r>
            <a:r>
              <a:rPr lang="en-US" altLang="x-none" b="0" baseline="-25000" dirty="0"/>
              <a:t>1</a:t>
            </a:r>
            <a:r>
              <a:rPr lang="en-US" altLang="x-none" b="0" dirty="0"/>
              <a:t> = 2, then </a:t>
            </a:r>
            <a:r>
              <a:rPr lang="en-US" altLang="x-none" b="0" i="1" dirty="0"/>
              <a:t>Y</a:t>
            </a:r>
            <a:r>
              <a:rPr lang="en-US" altLang="x-none" b="0" dirty="0"/>
              <a:t> Is expected to increase by 2 for each 1 unit increase in </a:t>
            </a:r>
            <a:r>
              <a:rPr lang="en-US" altLang="x-none" b="0" i="1" dirty="0"/>
              <a:t>X.</a:t>
            </a:r>
          </a:p>
          <a:p>
            <a:pPr lvl="1"/>
            <a:endParaRPr lang="en-US" altLang="x-none" b="0" dirty="0"/>
          </a:p>
          <a:p>
            <a:r>
              <a:rPr lang="en-US" altLang="x-none" dirty="0"/>
              <a:t>Y-Intercept (</a:t>
            </a:r>
            <a:r>
              <a:rPr lang="en-US" altLang="x-none" i="1" dirty="0">
                <a:latin typeface="Symbol" charset="2"/>
              </a:rPr>
              <a:t></a:t>
            </a:r>
            <a:r>
              <a:rPr lang="en-US" altLang="x-none" baseline="-25000" dirty="0"/>
              <a:t>0</a:t>
            </a:r>
            <a:r>
              <a:rPr lang="en-US" altLang="x-none" dirty="0"/>
              <a:t>):</a:t>
            </a:r>
          </a:p>
          <a:p>
            <a:pPr lvl="1"/>
            <a:r>
              <a:rPr lang="en-US" altLang="x-none" b="0" dirty="0"/>
              <a:t>Average value of </a:t>
            </a:r>
            <a:r>
              <a:rPr lang="en-US" altLang="x-none" b="0" i="1" dirty="0"/>
              <a:t>Y</a:t>
            </a:r>
            <a:r>
              <a:rPr lang="en-US" altLang="x-none" b="0" dirty="0"/>
              <a:t> when </a:t>
            </a:r>
            <a:r>
              <a:rPr lang="en-US" altLang="x-none" b="0" i="1" dirty="0"/>
              <a:t>X</a:t>
            </a:r>
            <a:r>
              <a:rPr lang="en-US" altLang="x-none" b="0" dirty="0"/>
              <a:t> = 0.</a:t>
            </a:r>
          </a:p>
          <a:p>
            <a:pPr lvl="1"/>
            <a:r>
              <a:rPr lang="en-US" altLang="x-none" b="0" dirty="0"/>
              <a:t>If </a:t>
            </a:r>
            <a:r>
              <a:rPr lang="en-US" altLang="x-none" b="0" i="1" dirty="0">
                <a:latin typeface="Symbol" charset="2"/>
              </a:rPr>
              <a:t></a:t>
            </a:r>
            <a:r>
              <a:rPr lang="en-US" altLang="x-none" b="0" baseline="-25000" dirty="0"/>
              <a:t>0</a:t>
            </a:r>
            <a:r>
              <a:rPr lang="en-US" altLang="x-none" b="0" dirty="0"/>
              <a:t> = 4, then average </a:t>
            </a:r>
            <a:r>
              <a:rPr lang="en-US" altLang="x-none" b="0" i="1" dirty="0"/>
              <a:t>Y</a:t>
            </a:r>
            <a:r>
              <a:rPr lang="en-US" altLang="x-none" b="0" dirty="0"/>
              <a:t> is expected to be 4 when </a:t>
            </a:r>
            <a:r>
              <a:rPr lang="en-US" altLang="x-none" b="0" i="1" dirty="0"/>
              <a:t>X</a:t>
            </a:r>
            <a:r>
              <a:rPr lang="en-US" altLang="x-none" b="0" dirty="0"/>
              <a:t> Is 0.</a:t>
            </a:r>
          </a:p>
        </p:txBody>
      </p:sp>
      <p:sp>
        <p:nvSpPr>
          <p:cNvPr id="15" name="Explosion 2 14"/>
          <p:cNvSpPr/>
          <p:nvPr/>
        </p:nvSpPr>
        <p:spPr>
          <a:xfrm>
            <a:off x="3083177" y="5754165"/>
            <a:ext cx="2642194" cy="1137283"/>
          </a:xfrm>
          <a:prstGeom prst="irregularSeal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In-depth analysis to come!</a:t>
            </a:r>
          </a:p>
        </p:txBody>
      </p:sp>
      <p:sp>
        <p:nvSpPr>
          <p:cNvPr id="6" name="TextBox 5"/>
          <p:cNvSpPr txBox="1"/>
          <p:nvPr/>
        </p:nvSpPr>
        <p:spPr>
          <a:xfrm>
            <a:off x="1711378" y="1711389"/>
            <a:ext cx="239842" cy="369332"/>
          </a:xfrm>
          <a:prstGeom prst="rect">
            <a:avLst/>
          </a:prstGeom>
          <a:noFill/>
        </p:spPr>
        <p:txBody>
          <a:bodyPr wrap="square" rtlCol="0">
            <a:spAutoFit/>
          </a:bodyPr>
          <a:lstStyle/>
          <a:p>
            <a:pPr algn="ctr"/>
            <a:r>
              <a:rPr lang="en-US" dirty="0"/>
              <a:t>^</a:t>
            </a:r>
          </a:p>
        </p:txBody>
      </p:sp>
      <p:sp>
        <p:nvSpPr>
          <p:cNvPr id="17" name="TextBox 16"/>
          <p:cNvSpPr txBox="1"/>
          <p:nvPr/>
        </p:nvSpPr>
        <p:spPr>
          <a:xfrm>
            <a:off x="3535180" y="3284095"/>
            <a:ext cx="239842" cy="369332"/>
          </a:xfrm>
          <a:prstGeom prst="rect">
            <a:avLst/>
          </a:prstGeom>
          <a:noFill/>
        </p:spPr>
        <p:txBody>
          <a:bodyPr wrap="square" rtlCol="0">
            <a:spAutoFit/>
          </a:bodyPr>
          <a:lstStyle/>
          <a:p>
            <a:pPr algn="ctr"/>
            <a:r>
              <a:rPr lang="en-US" dirty="0"/>
              <a:t>^</a:t>
            </a:r>
          </a:p>
        </p:txBody>
      </p:sp>
      <p:sp>
        <p:nvSpPr>
          <p:cNvPr id="18" name="TextBox 17"/>
          <p:cNvSpPr txBox="1"/>
          <p:nvPr/>
        </p:nvSpPr>
        <p:spPr>
          <a:xfrm>
            <a:off x="4185279" y="2056916"/>
            <a:ext cx="239842" cy="369332"/>
          </a:xfrm>
          <a:prstGeom prst="rect">
            <a:avLst/>
          </a:prstGeom>
          <a:noFill/>
        </p:spPr>
        <p:txBody>
          <a:bodyPr wrap="square" rtlCol="0">
            <a:spAutoFit/>
          </a:bodyPr>
          <a:lstStyle/>
          <a:p>
            <a:pPr algn="ctr"/>
            <a:r>
              <a:rPr lang="en-US" dirty="0"/>
              <a:t>^</a:t>
            </a:r>
          </a:p>
        </p:txBody>
      </p:sp>
      <p:sp>
        <p:nvSpPr>
          <p:cNvPr id="19" name="TextBox 18"/>
          <p:cNvSpPr txBox="1"/>
          <p:nvPr/>
        </p:nvSpPr>
        <p:spPr>
          <a:xfrm>
            <a:off x="2357027" y="3780310"/>
            <a:ext cx="239842" cy="369332"/>
          </a:xfrm>
          <a:prstGeom prst="rect">
            <a:avLst/>
          </a:prstGeom>
          <a:noFill/>
        </p:spPr>
        <p:txBody>
          <a:bodyPr wrap="square" rtlCol="0">
            <a:spAutoFit/>
          </a:bodyPr>
          <a:lstStyle/>
          <a:p>
            <a:pPr algn="ctr"/>
            <a:r>
              <a:rPr lang="en-US" dirty="0"/>
              <a:t>^</a:t>
            </a:r>
          </a:p>
        </p:txBody>
      </p:sp>
      <p:sp>
        <p:nvSpPr>
          <p:cNvPr id="20" name="TextBox 19"/>
          <p:cNvSpPr txBox="1"/>
          <p:nvPr/>
        </p:nvSpPr>
        <p:spPr>
          <a:xfrm>
            <a:off x="1524001" y="6519447"/>
            <a:ext cx="1334125" cy="338554"/>
          </a:xfrm>
          <a:prstGeom prst="rect">
            <a:avLst/>
          </a:prstGeom>
          <a:noFill/>
        </p:spPr>
        <p:txBody>
          <a:bodyPr wrap="square" rtlCol="0">
            <a:spAutoFit/>
          </a:bodyPr>
          <a:lstStyle/>
          <a:p>
            <a:pPr algn="ctr"/>
            <a:r>
              <a:rPr lang="en-US" sz="1600" dirty="0">
                <a:solidFill>
                  <a:schemeClr val="bg1">
                    <a:lumMod val="50000"/>
                  </a:schemeClr>
                </a:solidFill>
              </a:rPr>
              <a:t>[WF]</a:t>
            </a:r>
          </a:p>
        </p:txBody>
      </p:sp>
      <p:graphicFrame>
        <p:nvGraphicFramePr>
          <p:cNvPr id="12" name="Object 3">
            <a:hlinkClick r:id="" action="ppaction://ole?verb=0"/>
            <a:extLst>
              <a:ext uri="{FF2B5EF4-FFF2-40B4-BE49-F238E27FC236}">
                <a16:creationId xmlns:a16="http://schemas.microsoft.com/office/drawing/2014/main" id="{B2ECB16F-2940-D24C-8B41-59865D257789}"/>
              </a:ext>
            </a:extLst>
          </p:cNvPr>
          <p:cNvGraphicFramePr>
            <a:graphicFrameLocks noChangeAspect="1"/>
          </p:cNvGraphicFramePr>
          <p:nvPr>
            <p:extLst>
              <p:ext uri="{D42A27DB-BD31-4B8C-83A1-F6EECF244321}">
                <p14:modId xmlns:p14="http://schemas.microsoft.com/office/powerpoint/2010/main" val="462100921"/>
              </p:ext>
            </p:extLst>
          </p:nvPr>
        </p:nvGraphicFramePr>
        <p:xfrm>
          <a:off x="5957891" y="3033777"/>
          <a:ext cx="5739537" cy="3055257"/>
        </p:xfrm>
        <a:graphic>
          <a:graphicData uri="http://schemas.openxmlformats.org/presentationml/2006/ole">
            <mc:AlternateContent xmlns:mc="http://schemas.openxmlformats.org/markup-compatibility/2006">
              <mc:Choice xmlns:v="urn:schemas-microsoft-com:vml" Requires="v">
                <p:oleObj spid="_x0000_s15393" name="VISIO" r:id="rId4" imgW="3995640" imgH="2131920" progId="Visio.Drawing.4">
                  <p:embed/>
                </p:oleObj>
              </mc:Choice>
              <mc:Fallback>
                <p:oleObj name="VISIO" r:id="rId4" imgW="3995640" imgH="2131920" progId="Visio.Drawing.4">
                  <p:embed/>
                  <p:pic>
                    <p:nvPicPr>
                      <p:cNvPr id="102403" name="Object 3">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7891" y="3033777"/>
                        <a:ext cx="5739537" cy="3055257"/>
                      </a:xfrm>
                      <a:prstGeom prst="rect">
                        <a:avLst/>
                      </a:prstGeom>
                      <a:noFill/>
                      <a:ln>
                        <a:noFill/>
                      </a:ln>
                      <a:effectLst>
                        <a:outerShdw blurRad="63500" dist="35921" dir="2700000" algn="ctr" rotWithShape="0">
                          <a:schemeClr val="bg2"/>
                        </a:outerShdw>
                      </a:effectLst>
                      <a:extLst>
                        <a:ext uri="{FAA26D3D-D897-4be2-8F04-BA451C77F1D7}">
                          <ma14:placeholderFlag xmlns:ma14="http://schemas.microsoft.com/office/mac/drawingml/2011/main" xmlns="" val="1"/>
                        </a:ext>
                      </a:extLst>
                    </p:spPr>
                  </p:pic>
                </p:oleObj>
              </mc:Fallback>
            </mc:AlternateContent>
          </a:graphicData>
        </a:graphic>
      </p:graphicFrame>
      <p:graphicFrame>
        <p:nvGraphicFramePr>
          <p:cNvPr id="13" name="Object 4">
            <a:hlinkClick r:id="" action="ppaction://ole?verb=0"/>
            <a:extLst>
              <a:ext uri="{FF2B5EF4-FFF2-40B4-BE49-F238E27FC236}">
                <a16:creationId xmlns:a16="http://schemas.microsoft.com/office/drawing/2014/main" id="{D2F55254-99EB-C648-9F48-EF9CB4924ECC}"/>
              </a:ext>
            </a:extLst>
          </p:cNvPr>
          <p:cNvGraphicFramePr>
            <a:graphicFrameLocks noChangeAspect="1"/>
          </p:cNvGraphicFramePr>
          <p:nvPr>
            <p:extLst>
              <p:ext uri="{D42A27DB-BD31-4B8C-83A1-F6EECF244321}">
                <p14:modId xmlns:p14="http://schemas.microsoft.com/office/powerpoint/2010/main" val="2450236669"/>
              </p:ext>
            </p:extLst>
          </p:nvPr>
        </p:nvGraphicFramePr>
        <p:xfrm>
          <a:off x="8295849" y="3056003"/>
          <a:ext cx="3045981" cy="596212"/>
        </p:xfrm>
        <a:graphic>
          <a:graphicData uri="http://schemas.openxmlformats.org/presentationml/2006/ole">
            <mc:AlternateContent xmlns:mc="http://schemas.openxmlformats.org/markup-compatibility/2006">
              <mc:Choice xmlns:v="urn:schemas-microsoft-com:vml" Requires="v">
                <p:oleObj spid="_x0000_s15394" name="MathType Equation" r:id="rId6" imgW="3657600" imgH="722160" progId="Equation">
                  <p:embed/>
                </p:oleObj>
              </mc:Choice>
              <mc:Fallback>
                <p:oleObj name="MathType Equation" r:id="rId6" imgW="3657600" imgH="722160" progId="Equation">
                  <p:embed/>
                  <p:pic>
                    <p:nvPicPr>
                      <p:cNvPr id="102404" name="Object 4">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95849" y="3056003"/>
                        <a:ext cx="3045981" cy="596212"/>
                      </a:xfrm>
                      <a:prstGeom prst="rect">
                        <a:avLst/>
                      </a:prstGeom>
                      <a:noFill/>
                      <a:ln>
                        <a:noFill/>
                      </a:ln>
                      <a:effectLst>
                        <a:outerShdw blurRad="63500" dist="38099" dir="2700000" algn="ctr" rotWithShape="0">
                          <a:schemeClr val="bg2">
                            <a:alpha val="74998"/>
                          </a:schemeClr>
                        </a:outerShdw>
                      </a:effectLst>
                    </p:spPr>
                  </p:pic>
                </p:oleObj>
              </mc:Fallback>
            </mc:AlternateContent>
          </a:graphicData>
        </a:graphic>
      </p:graphicFrame>
      <p:graphicFrame>
        <p:nvGraphicFramePr>
          <p:cNvPr id="14" name="Object 5">
            <a:hlinkClick r:id="" action="ppaction://ole?verb=0"/>
            <a:extLst>
              <a:ext uri="{FF2B5EF4-FFF2-40B4-BE49-F238E27FC236}">
                <a16:creationId xmlns:a16="http://schemas.microsoft.com/office/drawing/2014/main" id="{33D79222-9524-7345-9BD9-609A567F84A3}"/>
              </a:ext>
            </a:extLst>
          </p:cNvPr>
          <p:cNvGraphicFramePr>
            <a:graphicFrameLocks noChangeAspect="1"/>
          </p:cNvGraphicFramePr>
          <p:nvPr>
            <p:extLst>
              <p:ext uri="{D42A27DB-BD31-4B8C-83A1-F6EECF244321}">
                <p14:modId xmlns:p14="http://schemas.microsoft.com/office/powerpoint/2010/main" val="3551248275"/>
              </p:ext>
            </p:extLst>
          </p:nvPr>
        </p:nvGraphicFramePr>
        <p:xfrm>
          <a:off x="9827354" y="5028289"/>
          <a:ext cx="2260306" cy="596212"/>
        </p:xfrm>
        <a:graphic>
          <a:graphicData uri="http://schemas.openxmlformats.org/presentationml/2006/ole">
            <mc:AlternateContent xmlns:mc="http://schemas.openxmlformats.org/markup-compatibility/2006">
              <mc:Choice xmlns:v="urn:schemas-microsoft-com:vml" Requires="v">
                <p:oleObj spid="_x0000_s15395" name="MathType Equation" r:id="rId8" imgW="2716200" imgH="722160" progId="Equation">
                  <p:embed/>
                </p:oleObj>
              </mc:Choice>
              <mc:Fallback>
                <p:oleObj name="MathType Equation" r:id="rId8" imgW="2716200" imgH="722160" progId="Equation">
                  <p:embed/>
                  <p:pic>
                    <p:nvPicPr>
                      <p:cNvPr id="102405" name="Object 5">
                        <a:hlinkClick r:id="" action="ppaction://ole?verb=0"/>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27354" y="5028289"/>
                        <a:ext cx="2260306" cy="596212"/>
                      </a:xfrm>
                      <a:prstGeom prst="rect">
                        <a:avLst/>
                      </a:prstGeom>
                      <a:noFill/>
                      <a:ln>
                        <a:noFill/>
                      </a:ln>
                      <a:effectLst>
                        <a:outerShdw blurRad="63500" dist="38099" dir="2700000" algn="ctr" rotWithShape="0">
                          <a:schemeClr val="bg2">
                            <a:alpha val="74998"/>
                          </a:schemeClr>
                        </a:outerShdw>
                      </a:effectLst>
                    </p:spPr>
                  </p:pic>
                </p:oleObj>
              </mc:Fallback>
            </mc:AlternateContent>
          </a:graphicData>
        </a:graphic>
      </p:graphicFrame>
      <p:sp>
        <p:nvSpPr>
          <p:cNvPr id="16" name="Arc 6">
            <a:extLst>
              <a:ext uri="{FF2B5EF4-FFF2-40B4-BE49-F238E27FC236}">
                <a16:creationId xmlns:a16="http://schemas.microsoft.com/office/drawing/2014/main" id="{EAE818CA-3C37-1A4B-AB73-5DD6A2A1D1BE}"/>
              </a:ext>
            </a:extLst>
          </p:cNvPr>
          <p:cNvSpPr>
            <a:spLocks noChangeAspect="1"/>
          </p:cNvSpPr>
          <p:nvPr/>
        </p:nvSpPr>
        <p:spPr bwMode="auto">
          <a:xfrm>
            <a:off x="9392782" y="4446651"/>
            <a:ext cx="434572" cy="879744"/>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1" y="11929"/>
                  <a:pt x="-1" y="-1"/>
                </a:cubicBezTo>
              </a:path>
              <a:path w="21600" h="21600" stroke="0" extrusionOk="0">
                <a:moveTo>
                  <a:pt x="21600" y="21599"/>
                </a:moveTo>
                <a:cubicBezTo>
                  <a:pt x="9670" y="21599"/>
                  <a:pt x="-1" y="11929"/>
                  <a:pt x="-1" y="-1"/>
                </a:cubicBezTo>
                <a:lnTo>
                  <a:pt x="21600" y="0"/>
                </a:lnTo>
                <a:close/>
              </a:path>
            </a:pathLst>
          </a:custGeom>
          <a:noFill/>
          <a:ln w="25400" cap="rnd">
            <a:solidFill>
              <a:schemeClr val="folHlink"/>
            </a:solidFill>
            <a:round/>
            <a:headEnd/>
            <a:tailEnd type="triangle" w="med" len="me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21" name="Arc 7">
            <a:extLst>
              <a:ext uri="{FF2B5EF4-FFF2-40B4-BE49-F238E27FC236}">
                <a16:creationId xmlns:a16="http://schemas.microsoft.com/office/drawing/2014/main" id="{53D4DD04-649D-8749-82F5-DC9D6313BBA1}"/>
              </a:ext>
            </a:extLst>
          </p:cNvPr>
          <p:cNvSpPr>
            <a:spLocks noChangeAspect="1"/>
          </p:cNvSpPr>
          <p:nvPr/>
        </p:nvSpPr>
        <p:spPr bwMode="auto">
          <a:xfrm>
            <a:off x="7890426" y="3354109"/>
            <a:ext cx="405423" cy="182838"/>
          </a:xfrm>
          <a:custGeom>
            <a:avLst/>
            <a:gdLst>
              <a:gd name="G0" fmla="+- 21600 0 0"/>
              <a:gd name="G1" fmla="+- 21600 0 0"/>
              <a:gd name="G2" fmla="+- 21600 0 0"/>
              <a:gd name="T0" fmla="*/ 0 w 21600"/>
              <a:gd name="T1" fmla="*/ 21600 h 21600"/>
              <a:gd name="T2" fmla="*/ 21529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1" y="21599"/>
                </a:moveTo>
                <a:cubicBezTo>
                  <a:pt x="-1" y="9698"/>
                  <a:pt x="9627" y="39"/>
                  <a:pt x="21529" y="0"/>
                </a:cubicBezTo>
              </a:path>
              <a:path w="21600" h="21600" stroke="0" extrusionOk="0">
                <a:moveTo>
                  <a:pt x="-1" y="21599"/>
                </a:moveTo>
                <a:cubicBezTo>
                  <a:pt x="-1" y="9698"/>
                  <a:pt x="9627" y="39"/>
                  <a:pt x="21529" y="0"/>
                </a:cubicBezTo>
                <a:lnTo>
                  <a:pt x="21600" y="21600"/>
                </a:lnTo>
                <a:close/>
              </a:path>
            </a:pathLst>
          </a:custGeom>
          <a:noFill/>
          <a:ln w="25400" cap="rnd">
            <a:solidFill>
              <a:schemeClr val="folHlink"/>
            </a:solidFill>
            <a:round/>
            <a:headEnd type="triangle" w="med" len="me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graphicFrame>
        <p:nvGraphicFramePr>
          <p:cNvPr id="22" name="Object 8">
            <a:hlinkClick r:id="" action="ppaction://ole?verb=0"/>
            <a:extLst>
              <a:ext uri="{FF2B5EF4-FFF2-40B4-BE49-F238E27FC236}">
                <a16:creationId xmlns:a16="http://schemas.microsoft.com/office/drawing/2014/main" id="{C186ED73-5BF2-CE43-B888-D6444E36635E}"/>
              </a:ext>
            </a:extLst>
          </p:cNvPr>
          <p:cNvGraphicFramePr>
            <a:graphicFrameLocks noChangeAspect="1"/>
          </p:cNvGraphicFramePr>
          <p:nvPr>
            <p:extLst>
              <p:ext uri="{D42A27DB-BD31-4B8C-83A1-F6EECF244321}">
                <p14:modId xmlns:p14="http://schemas.microsoft.com/office/powerpoint/2010/main" val="1250652872"/>
              </p:ext>
            </p:extLst>
          </p:nvPr>
        </p:nvGraphicFramePr>
        <p:xfrm>
          <a:off x="6089424" y="1711389"/>
          <a:ext cx="6066791" cy="1053308"/>
        </p:xfrm>
        <a:graphic>
          <a:graphicData uri="http://schemas.openxmlformats.org/presentationml/2006/ole">
            <mc:AlternateContent xmlns:mc="http://schemas.openxmlformats.org/markup-compatibility/2006">
              <mc:Choice xmlns:v="urn:schemas-microsoft-com:vml" Requires="v">
                <p:oleObj spid="_x0000_s15396" name="MathType Equation" r:id="rId10" imgW="7288200" imgH="1280880" progId="Equation">
                  <p:embed/>
                </p:oleObj>
              </mc:Choice>
              <mc:Fallback>
                <p:oleObj name="MathType Equation" r:id="rId10" imgW="7288200" imgH="1280880" progId="Equation">
                  <p:embed/>
                  <p:pic>
                    <p:nvPicPr>
                      <p:cNvPr id="102408" name="Object 8">
                        <a:hlinkClick r:id="" action="ppaction://ole?verb=0"/>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89424" y="1711389"/>
                        <a:ext cx="6066791" cy="1053308"/>
                      </a:xfrm>
                      <a:prstGeom prst="rect">
                        <a:avLst/>
                      </a:prstGeom>
                      <a:noFill/>
                      <a:ln>
                        <a:noFill/>
                      </a:ln>
                      <a:effectLst>
                        <a:outerShdw blurRad="63500" dist="38099" dir="2700000" algn="ctr" rotWithShape="0">
                          <a:schemeClr val="bg2">
                            <a:alpha val="74998"/>
                          </a:schemeClr>
                        </a:outerShdw>
                      </a:effectLst>
                    </p:spPr>
                  </p:pic>
                </p:oleObj>
              </mc:Fallback>
            </mc:AlternateContent>
          </a:graphicData>
        </a:graphic>
      </p:graphicFrame>
      <p:sp>
        <p:nvSpPr>
          <p:cNvPr id="23" name="TextBox 22">
            <a:extLst>
              <a:ext uri="{FF2B5EF4-FFF2-40B4-BE49-F238E27FC236}">
                <a16:creationId xmlns:a16="http://schemas.microsoft.com/office/drawing/2014/main" id="{5B03EF57-87FB-4546-90BA-624444338491}"/>
              </a:ext>
            </a:extLst>
          </p:cNvPr>
          <p:cNvSpPr txBox="1"/>
          <p:nvPr/>
        </p:nvSpPr>
        <p:spPr>
          <a:xfrm>
            <a:off x="1687628" y="4517191"/>
            <a:ext cx="239842" cy="369332"/>
          </a:xfrm>
          <a:prstGeom prst="rect">
            <a:avLst/>
          </a:prstGeom>
          <a:noFill/>
        </p:spPr>
        <p:txBody>
          <a:bodyPr wrap="square" rtlCol="0">
            <a:spAutoFit/>
          </a:bodyPr>
          <a:lstStyle/>
          <a:p>
            <a:pPr algn="ctr"/>
            <a:r>
              <a:rPr lang="en-US" dirty="0"/>
              <a:t>^</a:t>
            </a:r>
          </a:p>
        </p:txBody>
      </p:sp>
      <p:sp>
        <p:nvSpPr>
          <p:cNvPr id="24" name="TextBox 23">
            <a:extLst>
              <a:ext uri="{FF2B5EF4-FFF2-40B4-BE49-F238E27FC236}">
                <a16:creationId xmlns:a16="http://schemas.microsoft.com/office/drawing/2014/main" id="{08544C77-092D-1540-A568-3558D16DF305}"/>
              </a:ext>
            </a:extLst>
          </p:cNvPr>
          <p:cNvSpPr txBox="1"/>
          <p:nvPr/>
        </p:nvSpPr>
        <p:spPr>
          <a:xfrm>
            <a:off x="1673770" y="2769540"/>
            <a:ext cx="239842" cy="369332"/>
          </a:xfrm>
          <a:prstGeom prst="rect">
            <a:avLst/>
          </a:prstGeom>
          <a:noFill/>
        </p:spPr>
        <p:txBody>
          <a:bodyPr wrap="square" rtlCol="0">
            <a:spAutoFit/>
          </a:bodyPr>
          <a:lstStyle/>
          <a:p>
            <a:pPr algn="ctr"/>
            <a:r>
              <a:rPr lang="en-US" dirty="0"/>
              <a:t>^</a:t>
            </a:r>
          </a:p>
        </p:txBody>
      </p:sp>
    </p:spTree>
    <p:extLst>
      <p:ext uri="{BB962C8B-B14F-4D97-AF65-F5344CB8AC3E}">
        <p14:creationId xmlns:p14="http://schemas.microsoft.com/office/powerpoint/2010/main" val="149310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4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64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4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64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64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uiExpand="1" build="p"/>
      <p:bldP spid="15" grpId="0" animBg="1"/>
      <p:bldP spid="6" grpId="0"/>
      <p:bldP spid="17" grpId="0"/>
      <p:bldP spid="18" grpId="0"/>
      <p:bldP spid="19" grpId="0"/>
      <p:bldP spid="23"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a:t>
            </a:r>
            <a:r>
              <a:rPr lang="en-US" dirty="0" err="1"/>
              <a:t>LifeCycle</a:t>
            </a:r>
            <a:endParaRPr lang="en-US" dirty="0"/>
          </a:p>
        </p:txBody>
      </p:sp>
      <p:grpSp>
        <p:nvGrpSpPr>
          <p:cNvPr id="23" name="Group 22">
            <a:extLst>
              <a:ext uri="{FF2B5EF4-FFF2-40B4-BE49-F238E27FC236}">
                <a16:creationId xmlns:a16="http://schemas.microsoft.com/office/drawing/2014/main" id="{CBDBB4FD-C6FC-41B5-959D-84FEF7067278}"/>
              </a:ext>
            </a:extLst>
          </p:cNvPr>
          <p:cNvGrpSpPr/>
          <p:nvPr/>
        </p:nvGrpSpPr>
        <p:grpSpPr>
          <a:xfrm>
            <a:off x="407723" y="2038582"/>
            <a:ext cx="11154503" cy="1984780"/>
            <a:chOff x="407723" y="2038582"/>
            <a:chExt cx="11154503" cy="1984780"/>
          </a:xfrm>
        </p:grpSpPr>
        <p:sp>
          <p:nvSpPr>
            <p:cNvPr id="5" name="Rounded Rectangle 4"/>
            <p:cNvSpPr/>
            <p:nvPr/>
          </p:nvSpPr>
          <p:spPr>
            <a:xfrm>
              <a:off x="407723"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Data Collection</a:t>
              </a:r>
            </a:p>
          </p:txBody>
        </p:sp>
        <p:sp>
          <p:nvSpPr>
            <p:cNvPr id="6" name="Rounded Rectangle 5"/>
            <p:cNvSpPr/>
            <p:nvPr/>
          </p:nvSpPr>
          <p:spPr>
            <a:xfrm>
              <a:off x="2762009"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Data Processing</a:t>
              </a:r>
            </a:p>
          </p:txBody>
        </p:sp>
        <p:cxnSp>
          <p:nvCxnSpPr>
            <p:cNvPr id="11" name="Straight Arrow Connector 10"/>
            <p:cNvCxnSpPr>
              <a:cxnSpLocks/>
              <a:stCxn id="5" idx="3"/>
              <a:endCxn id="6" idx="1"/>
            </p:cNvCxnSpPr>
            <p:nvPr/>
          </p:nvCxnSpPr>
          <p:spPr>
            <a:xfrm>
              <a:off x="2145083" y="3027797"/>
              <a:ext cx="616926"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13" name="Curved Connector 12"/>
            <p:cNvCxnSpPr>
              <a:stCxn id="6" idx="2"/>
              <a:endCxn id="5" idx="2"/>
            </p:cNvCxnSpPr>
            <p:nvPr/>
          </p:nvCxnSpPr>
          <p:spPr>
            <a:xfrm rot="5400000">
              <a:off x="2453546" y="2839868"/>
              <a:ext cx="12700" cy="2354286"/>
            </a:xfrm>
            <a:prstGeom prst="curvedConnector3">
              <a:avLst>
                <a:gd name="adj1" fmla="val 1800000"/>
              </a:avLst>
            </a:prstGeom>
            <a:ln>
              <a:headEnd type="stealth"/>
              <a:tailEnd type="stealth" w="lg" len="lg"/>
            </a:ln>
          </p:spPr>
          <p:style>
            <a:lnRef idx="3">
              <a:schemeClr val="dk1"/>
            </a:lnRef>
            <a:fillRef idx="0">
              <a:schemeClr val="dk1"/>
            </a:fillRef>
            <a:effectRef idx="2">
              <a:schemeClr val="dk1"/>
            </a:effectRef>
            <a:fontRef idx="minor">
              <a:schemeClr val="tx1"/>
            </a:fontRef>
          </p:style>
        </p:cxnSp>
        <p:sp>
          <p:nvSpPr>
            <p:cNvPr id="7" name="Rounded Rectangle 6"/>
            <p:cNvSpPr/>
            <p:nvPr/>
          </p:nvSpPr>
          <p:spPr>
            <a:xfrm>
              <a:off x="5116294" y="2038582"/>
              <a:ext cx="1757471"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Exploratory Analysis </a:t>
              </a:r>
            </a:p>
            <a:p>
              <a:pPr algn="ctr"/>
              <a:r>
                <a:rPr lang="en-US" b="1" dirty="0"/>
                <a:t>&amp; </a:t>
              </a:r>
            </a:p>
            <a:p>
              <a:pPr algn="ctr"/>
              <a:r>
                <a:rPr lang="en-US" b="1" dirty="0"/>
                <a:t>Data Visualization</a:t>
              </a:r>
            </a:p>
          </p:txBody>
        </p:sp>
        <p:cxnSp>
          <p:nvCxnSpPr>
            <p:cNvPr id="16" name="Straight Arrow Connector 15"/>
            <p:cNvCxnSpPr>
              <a:cxnSpLocks/>
              <a:stCxn id="6" idx="3"/>
              <a:endCxn id="7" idx="1"/>
            </p:cNvCxnSpPr>
            <p:nvPr/>
          </p:nvCxnSpPr>
          <p:spPr>
            <a:xfrm>
              <a:off x="4499369" y="3027797"/>
              <a:ext cx="616925"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19" name="Curved Connector 18"/>
            <p:cNvCxnSpPr>
              <a:cxnSpLocks/>
              <a:stCxn id="7" idx="2"/>
              <a:endCxn id="6" idx="2"/>
            </p:cNvCxnSpPr>
            <p:nvPr/>
          </p:nvCxnSpPr>
          <p:spPr>
            <a:xfrm rot="5400000">
              <a:off x="4812860" y="2834841"/>
              <a:ext cx="12700" cy="2364341"/>
            </a:xfrm>
            <a:prstGeom prst="curvedConnector3">
              <a:avLst>
                <a:gd name="adj1" fmla="val 1800000"/>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21" name="Curved Connector 20"/>
            <p:cNvCxnSpPr>
              <a:cxnSpLocks/>
              <a:stCxn id="7" idx="2"/>
              <a:endCxn id="5" idx="2"/>
            </p:cNvCxnSpPr>
            <p:nvPr/>
          </p:nvCxnSpPr>
          <p:spPr>
            <a:xfrm rot="5400000">
              <a:off x="3635717" y="1657698"/>
              <a:ext cx="12700" cy="4718627"/>
            </a:xfrm>
            <a:prstGeom prst="curvedConnector3">
              <a:avLst>
                <a:gd name="adj1" fmla="val 9537953"/>
              </a:avLst>
            </a:prstGeom>
            <a:ln>
              <a:headEnd type="stealth"/>
              <a:tailEnd type="stealth" w="lg" len="lg"/>
            </a:ln>
          </p:spPr>
          <p:style>
            <a:lnRef idx="3">
              <a:schemeClr val="dk1"/>
            </a:lnRef>
            <a:fillRef idx="0">
              <a:schemeClr val="dk1"/>
            </a:fillRef>
            <a:effectRef idx="2">
              <a:schemeClr val="dk1"/>
            </a:effectRef>
            <a:fontRef idx="minor">
              <a:schemeClr val="tx1"/>
            </a:fontRef>
          </p:style>
        </p:cxnSp>
        <p:sp>
          <p:nvSpPr>
            <p:cNvPr id="8" name="Rounded Rectangle 7"/>
            <p:cNvSpPr/>
            <p:nvPr/>
          </p:nvSpPr>
          <p:spPr>
            <a:xfrm>
              <a:off x="7470581"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Analysis, Hypothesis Testing, </a:t>
              </a:r>
            </a:p>
            <a:p>
              <a:pPr algn="ctr"/>
              <a:r>
                <a:rPr lang="en-US" b="1" dirty="0"/>
                <a:t>&amp; ML</a:t>
              </a:r>
            </a:p>
          </p:txBody>
        </p:sp>
        <p:cxnSp>
          <p:nvCxnSpPr>
            <p:cNvPr id="25" name="Straight Arrow Connector 24"/>
            <p:cNvCxnSpPr>
              <a:cxnSpLocks/>
              <a:stCxn id="7" idx="3"/>
              <a:endCxn id="8" idx="1"/>
            </p:cNvCxnSpPr>
            <p:nvPr/>
          </p:nvCxnSpPr>
          <p:spPr>
            <a:xfrm>
              <a:off x="6873765" y="3027797"/>
              <a:ext cx="596816"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34" name="Curved Connector 33"/>
            <p:cNvCxnSpPr>
              <a:cxnSpLocks/>
              <a:stCxn id="8" idx="2"/>
              <a:endCxn id="7" idx="2"/>
            </p:cNvCxnSpPr>
            <p:nvPr/>
          </p:nvCxnSpPr>
          <p:spPr>
            <a:xfrm rot="5400000">
              <a:off x="7167146" y="2844896"/>
              <a:ext cx="12700" cy="2344231"/>
            </a:xfrm>
            <a:prstGeom prst="curvedConnector3">
              <a:avLst>
                <a:gd name="adj1" fmla="val 1800000"/>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36" name="Curved Connector 35"/>
            <p:cNvCxnSpPr>
              <a:stCxn id="8" idx="2"/>
              <a:endCxn id="6" idx="2"/>
            </p:cNvCxnSpPr>
            <p:nvPr/>
          </p:nvCxnSpPr>
          <p:spPr>
            <a:xfrm rot="5400000">
              <a:off x="5984975" y="1662725"/>
              <a:ext cx="12700" cy="4708572"/>
            </a:xfrm>
            <a:prstGeom prst="curvedConnector3">
              <a:avLst>
                <a:gd name="adj1" fmla="val 6567567"/>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39" name="Curved Connector 38"/>
            <p:cNvCxnSpPr>
              <a:stCxn id="8" idx="2"/>
              <a:endCxn id="5" idx="2"/>
            </p:cNvCxnSpPr>
            <p:nvPr/>
          </p:nvCxnSpPr>
          <p:spPr>
            <a:xfrm rot="5400000">
              <a:off x="4807832" y="485582"/>
              <a:ext cx="12700" cy="7062858"/>
            </a:xfrm>
            <a:prstGeom prst="curvedConnector3">
              <a:avLst>
                <a:gd name="adj1" fmla="val 15129724"/>
              </a:avLst>
            </a:prstGeom>
            <a:ln>
              <a:headEnd type="stealth"/>
              <a:tailEnd type="stealth" w="lg" len="lg"/>
            </a:ln>
          </p:spPr>
          <p:style>
            <a:lnRef idx="3">
              <a:schemeClr val="dk1"/>
            </a:lnRef>
            <a:fillRef idx="0">
              <a:schemeClr val="dk1"/>
            </a:fillRef>
            <a:effectRef idx="2">
              <a:schemeClr val="dk1"/>
            </a:effectRef>
            <a:fontRef idx="minor">
              <a:schemeClr val="tx1"/>
            </a:fontRef>
          </p:style>
        </p:cxnSp>
        <p:sp>
          <p:nvSpPr>
            <p:cNvPr id="9" name="Rounded Rectangle 8"/>
            <p:cNvSpPr/>
            <p:nvPr/>
          </p:nvSpPr>
          <p:spPr>
            <a:xfrm>
              <a:off x="9824866"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Insight </a:t>
              </a:r>
            </a:p>
            <a:p>
              <a:pPr algn="ctr"/>
              <a:r>
                <a:rPr lang="en-US" b="1" dirty="0"/>
                <a:t>&amp; </a:t>
              </a:r>
            </a:p>
            <a:p>
              <a:pPr algn="ctr"/>
              <a:r>
                <a:rPr lang="en-US" b="1" dirty="0"/>
                <a:t>Policy Decision</a:t>
              </a:r>
            </a:p>
          </p:txBody>
        </p:sp>
        <p:cxnSp>
          <p:nvCxnSpPr>
            <p:cNvPr id="43" name="Straight Arrow Connector 42"/>
            <p:cNvCxnSpPr>
              <a:stCxn id="8" idx="3"/>
              <a:endCxn id="9" idx="1"/>
            </p:cNvCxnSpPr>
            <p:nvPr/>
          </p:nvCxnSpPr>
          <p:spPr>
            <a:xfrm>
              <a:off x="9207941" y="3027797"/>
              <a:ext cx="616925"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46" name="Curved Connector 45"/>
            <p:cNvCxnSpPr>
              <a:stCxn id="9" idx="2"/>
              <a:endCxn id="8" idx="2"/>
            </p:cNvCxnSpPr>
            <p:nvPr/>
          </p:nvCxnSpPr>
          <p:spPr>
            <a:xfrm rot="5400000">
              <a:off x="9516404" y="2839869"/>
              <a:ext cx="12700" cy="2354285"/>
            </a:xfrm>
            <a:prstGeom prst="curvedConnector3">
              <a:avLst>
                <a:gd name="adj1" fmla="val 1800000"/>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48" name="Curved Connector 47"/>
            <p:cNvCxnSpPr>
              <a:cxnSpLocks/>
              <a:stCxn id="9" idx="2"/>
              <a:endCxn id="7" idx="2"/>
            </p:cNvCxnSpPr>
            <p:nvPr/>
          </p:nvCxnSpPr>
          <p:spPr>
            <a:xfrm rot="5400000">
              <a:off x="8344288" y="1667753"/>
              <a:ext cx="12700" cy="4698516"/>
            </a:xfrm>
            <a:prstGeom prst="curvedConnector3">
              <a:avLst>
                <a:gd name="adj1" fmla="val 7427583"/>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7162118" y="485583"/>
              <a:ext cx="12700" cy="7062857"/>
            </a:xfrm>
            <a:prstGeom prst="curvedConnector3">
              <a:avLst>
                <a:gd name="adj1" fmla="val 12697299"/>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54" name="Curved Connector 53"/>
            <p:cNvCxnSpPr>
              <a:stCxn id="9" idx="2"/>
              <a:endCxn id="5" idx="2"/>
            </p:cNvCxnSpPr>
            <p:nvPr/>
          </p:nvCxnSpPr>
          <p:spPr>
            <a:xfrm rot="5400000">
              <a:off x="5984975" y="-691560"/>
              <a:ext cx="12700" cy="9417143"/>
            </a:xfrm>
            <a:prstGeom prst="curvedConnector3">
              <a:avLst>
                <a:gd name="adj1" fmla="val 20967567"/>
              </a:avLst>
            </a:prstGeom>
            <a:ln>
              <a:headEnd type="stealth"/>
              <a:tailEnd type="stealth" w="lg" len="lg"/>
            </a:ln>
          </p:spPr>
          <p:style>
            <a:lnRef idx="3">
              <a:schemeClr val="dk1"/>
            </a:lnRef>
            <a:fillRef idx="0">
              <a:schemeClr val="dk1"/>
            </a:fillRef>
            <a:effectRef idx="2">
              <a:schemeClr val="dk1"/>
            </a:effectRef>
            <a:fontRef idx="minor">
              <a:schemeClr val="tx1"/>
            </a:fontRef>
          </p:style>
        </p:cxnSp>
      </p:grpSp>
      <p:sp>
        <p:nvSpPr>
          <p:cNvPr id="12" name="Right Arrow 11">
            <a:extLst>
              <a:ext uri="{FF2B5EF4-FFF2-40B4-BE49-F238E27FC236}">
                <a16:creationId xmlns:a16="http://schemas.microsoft.com/office/drawing/2014/main" id="{BEB9FB29-8B1F-5446-BDDA-7E0E3CF2014C}"/>
              </a:ext>
            </a:extLst>
          </p:cNvPr>
          <p:cNvSpPr/>
          <p:nvPr/>
        </p:nvSpPr>
        <p:spPr>
          <a:xfrm rot="18763181">
            <a:off x="1809134" y="3745841"/>
            <a:ext cx="1881166" cy="678446"/>
          </a:xfrm>
          <a:prstGeom prst="rightArrow">
            <a:avLst>
              <a:gd name="adj1" fmla="val 50000"/>
              <a:gd name="adj2" fmla="val 98486"/>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vert="horz" rtlCol="0" anchor="ctr"/>
          <a:lstStyle/>
          <a:p>
            <a:pPr algn="ctr"/>
            <a:r>
              <a:rPr lang="en-US" sz="2000" b="1" dirty="0">
                <a:solidFill>
                  <a:srgbClr val="215C4E"/>
                </a:solidFill>
              </a:rPr>
              <a:t>Today</a:t>
            </a:r>
          </a:p>
        </p:txBody>
      </p:sp>
      <p:sp>
        <p:nvSpPr>
          <p:cNvPr id="3" name="Slide Number Placeholder 2">
            <a:extLst>
              <a:ext uri="{FF2B5EF4-FFF2-40B4-BE49-F238E27FC236}">
                <a16:creationId xmlns:a16="http://schemas.microsoft.com/office/drawing/2014/main" id="{238C008A-7CB9-4C6D-A1E6-6D9F12F1B5C7}"/>
              </a:ext>
            </a:extLst>
          </p:cNvPr>
          <p:cNvSpPr>
            <a:spLocks noGrp="1"/>
          </p:cNvSpPr>
          <p:nvPr>
            <p:ph type="sldNum" sz="quarter" idx="11"/>
          </p:nvPr>
        </p:nvSpPr>
        <p:spPr/>
        <p:txBody>
          <a:bodyPr/>
          <a:lstStyle/>
          <a:p>
            <a:fld id="{AE9108BD-1B63-5E42-A3EF-D85B2E21F76C}" type="slidenum">
              <a:rPr lang="en-US" smtClean="0"/>
              <a:t>3</a:t>
            </a:fld>
            <a:endParaRPr lang="en-US"/>
          </a:p>
        </p:txBody>
      </p:sp>
      <p:sp>
        <p:nvSpPr>
          <p:cNvPr id="26" name="Right Arrow 25">
            <a:extLst>
              <a:ext uri="{FF2B5EF4-FFF2-40B4-BE49-F238E27FC236}">
                <a16:creationId xmlns:a16="http://schemas.microsoft.com/office/drawing/2014/main" id="{FEB8AD08-98AC-8A43-A60F-3D13565E0AA2}"/>
              </a:ext>
            </a:extLst>
          </p:cNvPr>
          <p:cNvSpPr/>
          <p:nvPr/>
        </p:nvSpPr>
        <p:spPr>
          <a:xfrm rot="18763181">
            <a:off x="4220417" y="4169221"/>
            <a:ext cx="1881166" cy="678446"/>
          </a:xfrm>
          <a:prstGeom prst="rightArrow">
            <a:avLst>
              <a:gd name="adj1" fmla="val 50000"/>
              <a:gd name="adj2" fmla="val 98486"/>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vert="horz" rtlCol="0" anchor="ctr"/>
          <a:lstStyle/>
          <a:p>
            <a:pPr algn="ctr"/>
            <a:r>
              <a:rPr lang="en-US" sz="2000" b="1" dirty="0">
                <a:solidFill>
                  <a:srgbClr val="215C4E"/>
                </a:solidFill>
              </a:rPr>
              <a:t>Today</a:t>
            </a:r>
          </a:p>
        </p:txBody>
      </p:sp>
    </p:spTree>
    <p:extLst>
      <p:ext uri="{BB962C8B-B14F-4D97-AF65-F5344CB8AC3E}">
        <p14:creationId xmlns:p14="http://schemas.microsoft.com/office/powerpoint/2010/main" val="1216846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097341" y="1240741"/>
            <a:ext cx="3575792" cy="4827319"/>
          </a:xfrm>
          <a:prstGeom prst="rect">
            <a:avLst/>
          </a:prstGeom>
        </p:spPr>
      </p:pic>
      <p:sp>
        <p:nvSpPr>
          <p:cNvPr id="2" name="Title 1"/>
          <p:cNvSpPr>
            <a:spLocks noGrp="1"/>
          </p:cNvSpPr>
          <p:nvPr>
            <p:ph type="title"/>
          </p:nvPr>
        </p:nvSpPr>
        <p:spPr>
          <a:xfrm>
            <a:off x="1733862" y="5816184"/>
            <a:ext cx="8934138" cy="1041816"/>
          </a:xfrm>
        </p:spPr>
        <p:txBody>
          <a:bodyPr>
            <a:normAutofit/>
          </a:bodyPr>
          <a:lstStyle/>
          <a:p>
            <a:r>
              <a:rPr lang="en-US" dirty="0"/>
              <a:t>Now, Back to </a:t>
            </a:r>
            <a:r>
              <a:rPr lang="en-US" dirty="0">
                <a:solidFill>
                  <a:srgbClr val="215C4E"/>
                </a:solidFill>
              </a:rPr>
              <a:t>Missing Data </a:t>
            </a:r>
            <a:r>
              <a:rPr lang="mr-IN" dirty="0">
                <a:solidFill>
                  <a:srgbClr val="215C4E"/>
                </a:solidFill>
              </a:rPr>
              <a:t>…</a:t>
            </a:r>
            <a:r>
              <a:rPr lang="en-US" dirty="0">
                <a:solidFill>
                  <a:srgbClr val="215C4E"/>
                </a:solidFill>
              </a:rPr>
              <a:t> </a:t>
            </a:r>
          </a:p>
        </p:txBody>
      </p:sp>
    </p:spTree>
    <p:extLst>
      <p:ext uri="{BB962C8B-B14F-4D97-AF65-F5344CB8AC3E}">
        <p14:creationId xmlns:p14="http://schemas.microsoft.com/office/powerpoint/2010/main" val="493559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b="1" dirty="0">
                <a:solidFill>
                  <a:srgbClr val="215C4E"/>
                </a:solidFill>
              </a:rPr>
              <a:t>Question: </a:t>
            </a:r>
            <a:r>
              <a:rPr lang="en-US" dirty="0"/>
              <a:t>Does the circumference of certain body parts predict BF%?</a:t>
            </a:r>
          </a:p>
          <a:p>
            <a:r>
              <a:rPr lang="en-US" b="1" dirty="0">
                <a:solidFill>
                  <a:srgbClr val="215C4E"/>
                </a:solidFill>
              </a:rPr>
              <a:t>Assumption: </a:t>
            </a:r>
            <a:r>
              <a:rPr lang="en-US" dirty="0"/>
              <a:t>BF% is a linear function of measurements of various body parts and other features </a:t>
            </a:r>
            <a:r>
              <a:rPr lang="mr-IN" dirty="0"/>
              <a:t>…</a:t>
            </a:r>
            <a:endParaRPr lang="en-US" dirty="0"/>
          </a:p>
          <a:p>
            <a:r>
              <a:rPr lang="en-US" b="1" dirty="0">
                <a:solidFill>
                  <a:srgbClr val="215C4E"/>
                </a:solidFill>
              </a:rPr>
              <a:t>Analysis: </a:t>
            </a:r>
            <a:r>
              <a:rPr lang="en-US" dirty="0"/>
              <a:t>Results from a regression model with BF% </a:t>
            </a:r>
            <a:r>
              <a:rPr lang="mr-IN" dirty="0"/>
              <a:t>…</a:t>
            </a:r>
            <a:endParaRPr lang="en-US" dirty="0"/>
          </a:p>
        </p:txBody>
      </p:sp>
      <p:graphicFrame>
        <p:nvGraphicFramePr>
          <p:cNvPr id="5" name="Table 4"/>
          <p:cNvGraphicFramePr>
            <a:graphicFrameLocks noGrp="1"/>
          </p:cNvGraphicFramePr>
          <p:nvPr/>
        </p:nvGraphicFramePr>
        <p:xfrm>
          <a:off x="3067122" y="3939381"/>
          <a:ext cx="6041901" cy="1908270"/>
        </p:xfrm>
        <a:graphic>
          <a:graphicData uri="http://schemas.openxmlformats.org/drawingml/2006/table">
            <a:tbl>
              <a:tblPr firstRow="1" bandRow="1">
                <a:tableStyleId>{7E9639D4-E3E2-4D34-9284-5A2195B3D0D7}</a:tableStyleId>
              </a:tblPr>
              <a:tblGrid>
                <a:gridCol w="1709124">
                  <a:extLst>
                    <a:ext uri="{9D8B030D-6E8A-4147-A177-3AD203B41FA5}">
                      <a16:colId xmlns:a16="http://schemas.microsoft.com/office/drawing/2014/main" val="20000"/>
                    </a:ext>
                  </a:extLst>
                </a:gridCol>
                <a:gridCol w="1589185">
                  <a:extLst>
                    <a:ext uri="{9D8B030D-6E8A-4147-A177-3AD203B41FA5}">
                      <a16:colId xmlns:a16="http://schemas.microsoft.com/office/drawing/2014/main" val="20001"/>
                    </a:ext>
                  </a:extLst>
                </a:gridCol>
                <a:gridCol w="1236865">
                  <a:extLst>
                    <a:ext uri="{9D8B030D-6E8A-4147-A177-3AD203B41FA5}">
                      <a16:colId xmlns:a16="http://schemas.microsoft.com/office/drawing/2014/main" val="20002"/>
                    </a:ext>
                  </a:extLst>
                </a:gridCol>
                <a:gridCol w="1506727">
                  <a:extLst>
                    <a:ext uri="{9D8B030D-6E8A-4147-A177-3AD203B41FA5}">
                      <a16:colId xmlns:a16="http://schemas.microsoft.com/office/drawing/2014/main" val="20003"/>
                    </a:ext>
                  </a:extLst>
                </a:gridCol>
              </a:tblGrid>
              <a:tr h="381654">
                <a:tc>
                  <a:txBody>
                    <a:bodyPr/>
                    <a:lstStyle/>
                    <a:p>
                      <a:pPr algn="ctr" fontAlgn="ctr"/>
                      <a:r>
                        <a:rPr lang="en-US" sz="2300" u="none" strike="noStrike" dirty="0">
                          <a:effectLst/>
                        </a:rPr>
                        <a:t>Predictor</a:t>
                      </a:r>
                      <a:endParaRPr lang="en-US" sz="2300" b="1"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Estimate</a:t>
                      </a:r>
                      <a:endParaRPr lang="en-US" sz="2300" b="1"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S.E.</a:t>
                      </a:r>
                      <a:endParaRPr lang="en-US" sz="2300" b="1"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p-value</a:t>
                      </a:r>
                      <a:endParaRPr lang="en-US" sz="2300" b="1"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extLst>
                  <a:ext uri="{0D108BD9-81ED-4DB2-BD59-A6C34878D82A}">
                    <a16:rowId xmlns:a16="http://schemas.microsoft.com/office/drawing/2014/main" val="10000"/>
                  </a:ext>
                </a:extLst>
              </a:tr>
              <a:tr h="381654">
                <a:tc>
                  <a:txBody>
                    <a:bodyPr/>
                    <a:lstStyle/>
                    <a:p>
                      <a:pPr algn="ctr" fontAlgn="ctr"/>
                      <a:r>
                        <a:rPr lang="en-US" sz="2300" u="none" strike="noStrike" dirty="0">
                          <a:effectLst/>
                        </a:rPr>
                        <a:t>Age</a:t>
                      </a:r>
                      <a:endParaRPr lang="en-US" sz="2300" b="1"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0.0626</a:t>
                      </a:r>
                      <a:endParaRPr lang="en-US" sz="2300" b="0"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0.0313</a:t>
                      </a:r>
                      <a:endParaRPr lang="en-US" sz="2300" b="0"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0.0463</a:t>
                      </a:r>
                      <a:endParaRPr lang="en-US" sz="2300" b="0"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extLst>
                  <a:ext uri="{0D108BD9-81ED-4DB2-BD59-A6C34878D82A}">
                    <a16:rowId xmlns:a16="http://schemas.microsoft.com/office/drawing/2014/main" val="10001"/>
                  </a:ext>
                </a:extLst>
              </a:tr>
              <a:tr h="381654">
                <a:tc>
                  <a:txBody>
                    <a:bodyPr/>
                    <a:lstStyle/>
                    <a:p>
                      <a:pPr algn="ctr" fontAlgn="ctr"/>
                      <a:r>
                        <a:rPr lang="en-US" sz="2300" u="none" strike="noStrike">
                          <a:effectLst/>
                        </a:rPr>
                        <a:t>Neck</a:t>
                      </a:r>
                      <a:endParaRPr lang="en-US" sz="2300" b="1"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-0.4728</a:t>
                      </a:r>
                      <a:endParaRPr lang="en-US" sz="2300" b="0"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0.2294</a:t>
                      </a:r>
                      <a:endParaRPr lang="en-US" sz="2300" b="0"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0.0403</a:t>
                      </a:r>
                      <a:endParaRPr lang="en-US" sz="2300" b="0"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extLst>
                  <a:ext uri="{0D108BD9-81ED-4DB2-BD59-A6C34878D82A}">
                    <a16:rowId xmlns:a16="http://schemas.microsoft.com/office/drawing/2014/main" val="10002"/>
                  </a:ext>
                </a:extLst>
              </a:tr>
              <a:tr h="381654">
                <a:tc>
                  <a:txBody>
                    <a:bodyPr/>
                    <a:lstStyle/>
                    <a:p>
                      <a:pPr algn="ctr" fontAlgn="ctr"/>
                      <a:r>
                        <a:rPr lang="en-US" sz="2300" u="none" strike="noStrike" dirty="0">
                          <a:effectLst/>
                        </a:rPr>
                        <a:t>Forearm</a:t>
                      </a:r>
                      <a:endParaRPr lang="en-US" sz="2300" b="1"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0.45315</a:t>
                      </a:r>
                      <a:endParaRPr lang="en-US" sz="2300" b="0"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0.1979</a:t>
                      </a:r>
                      <a:endParaRPr lang="en-US" sz="2300" b="0"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0.0229</a:t>
                      </a:r>
                      <a:endParaRPr lang="en-US" sz="2300" b="0"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extLst>
                  <a:ext uri="{0D108BD9-81ED-4DB2-BD59-A6C34878D82A}">
                    <a16:rowId xmlns:a16="http://schemas.microsoft.com/office/drawing/2014/main" val="10003"/>
                  </a:ext>
                </a:extLst>
              </a:tr>
              <a:tr h="381654">
                <a:tc>
                  <a:txBody>
                    <a:bodyPr/>
                    <a:lstStyle/>
                    <a:p>
                      <a:pPr algn="ctr" fontAlgn="ctr"/>
                      <a:r>
                        <a:rPr lang="en-US" sz="2300" u="none" strike="noStrike">
                          <a:effectLst/>
                        </a:rPr>
                        <a:t>Wrist</a:t>
                      </a:r>
                      <a:endParaRPr lang="en-US" sz="2300" b="1"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-1.6181</a:t>
                      </a:r>
                      <a:endParaRPr lang="en-US" sz="2300" b="0"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0.5323</a:t>
                      </a:r>
                      <a:endParaRPr lang="en-US" sz="2300" b="0"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0.0026</a:t>
                      </a:r>
                      <a:endParaRPr lang="en-US" sz="2300" b="0"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extLst>
                  <a:ext uri="{0D108BD9-81ED-4DB2-BD59-A6C34878D82A}">
                    <a16:rowId xmlns:a16="http://schemas.microsoft.com/office/drawing/2014/main" val="10004"/>
                  </a:ext>
                </a:extLst>
              </a:tr>
            </a:tbl>
          </a:graphicData>
        </a:graphic>
      </p:graphicFrame>
      <p:sp>
        <p:nvSpPr>
          <p:cNvPr id="6" name="TextBox 5"/>
          <p:cNvSpPr txBox="1"/>
          <p:nvPr/>
        </p:nvSpPr>
        <p:spPr>
          <a:xfrm>
            <a:off x="3340309" y="6126163"/>
            <a:ext cx="4901783" cy="369332"/>
          </a:xfrm>
          <a:prstGeom prst="rect">
            <a:avLst/>
          </a:prstGeom>
          <a:noFill/>
        </p:spPr>
        <p:txBody>
          <a:bodyPr wrap="square" rtlCol="0">
            <a:spAutoFit/>
          </a:bodyPr>
          <a:lstStyle/>
          <a:p>
            <a:pPr algn="ctr"/>
            <a:r>
              <a:rPr lang="en-US" b="1" dirty="0"/>
              <a:t>(Interpretation ???????????)</a:t>
            </a:r>
          </a:p>
        </p:txBody>
      </p:sp>
      <p:sp>
        <p:nvSpPr>
          <p:cNvPr id="7" name="TextBox 6"/>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Tree>
    <p:extLst>
      <p:ext uri="{BB962C8B-B14F-4D97-AF65-F5344CB8AC3E}">
        <p14:creationId xmlns:p14="http://schemas.microsoft.com/office/powerpoint/2010/main" val="46038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26175-F23F-9548-8C70-941491046129}"/>
              </a:ext>
            </a:extLst>
          </p:cNvPr>
          <p:cNvSpPr>
            <a:spLocks noGrp="1"/>
          </p:cNvSpPr>
          <p:nvPr>
            <p:ph type="title"/>
          </p:nvPr>
        </p:nvSpPr>
        <p:spPr/>
        <p:txBody>
          <a:bodyPr/>
          <a:lstStyle/>
          <a:p>
            <a:r>
              <a:rPr lang="en-US" dirty="0"/>
              <a:t>Hypothesis Testing</a:t>
            </a:r>
          </a:p>
        </p:txBody>
      </p:sp>
      <p:sp>
        <p:nvSpPr>
          <p:cNvPr id="3" name="Content Placeholder 2">
            <a:extLst>
              <a:ext uri="{FF2B5EF4-FFF2-40B4-BE49-F238E27FC236}">
                <a16:creationId xmlns:a16="http://schemas.microsoft.com/office/drawing/2014/main" id="{9C1C25EE-45B9-8946-B801-1CAC5D7D70A4}"/>
              </a:ext>
            </a:extLst>
          </p:cNvPr>
          <p:cNvSpPr>
            <a:spLocks noGrp="1"/>
          </p:cNvSpPr>
          <p:nvPr>
            <p:ph idx="1"/>
          </p:nvPr>
        </p:nvSpPr>
        <p:spPr/>
        <p:txBody>
          <a:bodyPr/>
          <a:lstStyle/>
          <a:p>
            <a:r>
              <a:rPr lang="en-US" dirty="0"/>
              <a:t>One of the core ideas of Data Science – Should be at the core of all the analysis that you do.</a:t>
            </a:r>
          </a:p>
          <a:p>
            <a:endParaRPr lang="en-US" dirty="0"/>
          </a:p>
          <a:p>
            <a:pPr lvl="1"/>
            <a:r>
              <a:rPr lang="en-US" dirty="0"/>
              <a:t>The Null Hypothesis: </a:t>
            </a:r>
          </a:p>
          <a:p>
            <a:pPr lvl="1"/>
            <a:r>
              <a:rPr lang="en-US" dirty="0"/>
              <a:t>H0=The feature of interest has no effect on the targetH0=The feature of interest has no effect on the target</a:t>
            </a:r>
          </a:p>
          <a:p>
            <a:pPr lvl="1"/>
            <a:endParaRPr lang="en-US" dirty="0"/>
          </a:p>
          <a:p>
            <a:pPr lvl="1"/>
            <a:r>
              <a:rPr lang="en-US" dirty="0"/>
              <a:t>The Alternative Hypothesis</a:t>
            </a:r>
          </a:p>
          <a:p>
            <a:pPr lvl="1"/>
            <a:r>
              <a:rPr lang="en-US" dirty="0"/>
              <a:t>H1=The feature of interest does have an effect on the target</a:t>
            </a:r>
          </a:p>
          <a:p>
            <a:endParaRPr lang="en-US" dirty="0"/>
          </a:p>
          <a:p>
            <a:r>
              <a:rPr lang="en-US" dirty="0"/>
              <a:t>When you perform a hypothesis test you’re testing if H0H0 is true or not. If it is, then you say there’s no relationship. If it’s not, then you say ‘we reject H0H0 and </a:t>
            </a:r>
            <a:r>
              <a:rPr lang="en-US" dirty="0" err="1"/>
              <a:t>accecpt</a:t>
            </a:r>
            <a:r>
              <a:rPr lang="en-US" dirty="0"/>
              <a:t> H1H1. This gets into some tricky logic that statisticians argue over as you actually aren’t testing H1H1, but we’re going to avoid that discussion here. The key thing is that you should be thinking deeply about what you’re actually asking. What are your H0H0 and H1H1? Does your model actually test them? Can you data actually test them? The book explores how to calculate pp-values, so I’ll allow you to explore that on your own. For the purpose of the class we’re going to use a threshold of pp &lt; 0.05 is ’</a:t>
            </a:r>
            <a:r>
              <a:rPr lang="en-US" dirty="0" err="1"/>
              <a:t>signficant</a:t>
            </a:r>
            <a:r>
              <a:rPr lang="en-US" dirty="0"/>
              <a:t>’</a:t>
            </a:r>
          </a:p>
          <a:p>
            <a:endParaRPr lang="en-US" dirty="0"/>
          </a:p>
          <a:p>
            <a:r>
              <a:rPr lang="en-US" dirty="0"/>
              <a:t>Book Link (On Webpage): Introduction to Statistical Learning </a:t>
            </a:r>
            <a:r>
              <a:rPr lang="en-US" dirty="0">
                <a:hlinkClick r:id="rId2"/>
              </a:rPr>
              <a:t>http://faculty.marshall.usc.edu/gareth-james/ISL/</a:t>
            </a:r>
            <a:br>
              <a:rPr lang="en-US" dirty="0"/>
            </a:br>
            <a:endParaRPr lang="en-US" dirty="0"/>
          </a:p>
        </p:txBody>
      </p:sp>
      <p:sp>
        <p:nvSpPr>
          <p:cNvPr id="4" name="Slide Number Placeholder 3">
            <a:extLst>
              <a:ext uri="{FF2B5EF4-FFF2-40B4-BE49-F238E27FC236}">
                <a16:creationId xmlns:a16="http://schemas.microsoft.com/office/drawing/2014/main" id="{620D9E1A-F978-F44B-9BC6-DA0BBAC4D16A}"/>
              </a:ext>
            </a:extLst>
          </p:cNvPr>
          <p:cNvSpPr>
            <a:spLocks noGrp="1"/>
          </p:cNvSpPr>
          <p:nvPr>
            <p:ph type="sldNum" sz="quarter" idx="11"/>
          </p:nvPr>
        </p:nvSpPr>
        <p:spPr/>
        <p:txBody>
          <a:bodyPr/>
          <a:lstStyle/>
          <a:p>
            <a:fld id="{AE9108BD-1B63-5E42-A3EF-D85B2E21F76C}" type="slidenum">
              <a:rPr lang="en-US" smtClean="0"/>
              <a:t>32</a:t>
            </a:fld>
            <a:endParaRPr lang="en-US"/>
          </a:p>
        </p:txBody>
      </p:sp>
    </p:spTree>
    <p:extLst>
      <p:ext uri="{BB962C8B-B14F-4D97-AF65-F5344CB8AC3E}">
        <p14:creationId xmlns:p14="http://schemas.microsoft.com/office/powerpoint/2010/main" val="1692427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9A7FD-5856-EF45-8230-FD17D58F3A28}"/>
              </a:ext>
            </a:extLst>
          </p:cNvPr>
          <p:cNvSpPr>
            <a:spLocks noGrp="1"/>
          </p:cNvSpPr>
          <p:nvPr>
            <p:ph type="title"/>
          </p:nvPr>
        </p:nvSpPr>
        <p:spPr/>
        <p:txBody>
          <a:bodyPr/>
          <a:lstStyle/>
          <a:p>
            <a:r>
              <a:rPr lang="en-US" dirty="0"/>
              <a:t>P-values</a:t>
            </a:r>
          </a:p>
        </p:txBody>
      </p:sp>
      <p:sp>
        <p:nvSpPr>
          <p:cNvPr id="3" name="Content Placeholder 2">
            <a:extLst>
              <a:ext uri="{FF2B5EF4-FFF2-40B4-BE49-F238E27FC236}">
                <a16:creationId xmlns:a16="http://schemas.microsoft.com/office/drawing/2014/main" id="{8CE4E52F-C460-2744-96FC-1F6AA89021D1}"/>
              </a:ext>
            </a:extLst>
          </p:cNvPr>
          <p:cNvSpPr>
            <a:spLocks noGrp="1"/>
          </p:cNvSpPr>
          <p:nvPr>
            <p:ph idx="1"/>
          </p:nvPr>
        </p:nvSpPr>
        <p:spPr>
          <a:xfrm>
            <a:off x="609600" y="1803788"/>
            <a:ext cx="5138057" cy="4322377"/>
          </a:xfrm>
        </p:spPr>
        <p:txBody>
          <a:bodyPr/>
          <a:lstStyle/>
          <a:p>
            <a:r>
              <a:rPr lang="en-US" dirty="0"/>
              <a:t>In short a </a:t>
            </a:r>
            <a:r>
              <a:rPr lang="en-US" b="1" dirty="0">
                <a:solidFill>
                  <a:srgbClr val="215C4E"/>
                </a:solidFill>
              </a:rPr>
              <a:t>p-value</a:t>
            </a:r>
            <a:r>
              <a:rPr lang="en-US" dirty="0"/>
              <a:t> is is the probability of obtaining a result equal to or "more extreme" than what was actually observed, when the null hypothesis is actually true. </a:t>
            </a:r>
          </a:p>
          <a:p>
            <a:endParaRPr lang="en-US" dirty="0"/>
          </a:p>
          <a:p>
            <a:r>
              <a:rPr lang="en-US" b="1" dirty="0">
                <a:solidFill>
                  <a:srgbClr val="215C4E"/>
                </a:solidFill>
              </a:rPr>
              <a:t>Null Hypothesis: </a:t>
            </a:r>
            <a:r>
              <a:rPr lang="en-US" dirty="0"/>
              <a:t>There is no significant difference between the specified populations.  The observed difference is due to sampling or experiment error.</a:t>
            </a:r>
          </a:p>
          <a:p>
            <a:endParaRPr lang="en-US" dirty="0"/>
          </a:p>
          <a:p>
            <a:r>
              <a:rPr lang="en-US" dirty="0"/>
              <a:t>Typically, when we have a p-value below a certain threshold, say 0.05, then we can reject the null hypothesis and say that there is an effect.</a:t>
            </a:r>
          </a:p>
          <a:p>
            <a:endParaRPr lang="en-US" dirty="0"/>
          </a:p>
        </p:txBody>
      </p:sp>
      <p:sp>
        <p:nvSpPr>
          <p:cNvPr id="4" name="Slide Number Placeholder 3">
            <a:extLst>
              <a:ext uri="{FF2B5EF4-FFF2-40B4-BE49-F238E27FC236}">
                <a16:creationId xmlns:a16="http://schemas.microsoft.com/office/drawing/2014/main" id="{71D51D3A-312F-2A4C-A752-B10C31CC9564}"/>
              </a:ext>
            </a:extLst>
          </p:cNvPr>
          <p:cNvSpPr>
            <a:spLocks noGrp="1"/>
          </p:cNvSpPr>
          <p:nvPr>
            <p:ph type="sldNum" sz="quarter" idx="11"/>
          </p:nvPr>
        </p:nvSpPr>
        <p:spPr/>
        <p:txBody>
          <a:bodyPr/>
          <a:lstStyle/>
          <a:p>
            <a:fld id="{AE9108BD-1B63-5E42-A3EF-D85B2E21F76C}" type="slidenum">
              <a:rPr lang="en-US" smtClean="0"/>
              <a:t>33</a:t>
            </a:fld>
            <a:endParaRPr lang="en-US"/>
          </a:p>
        </p:txBody>
      </p:sp>
      <p:pic>
        <p:nvPicPr>
          <p:cNvPr id="5" name="Picture 4">
            <a:extLst>
              <a:ext uri="{FF2B5EF4-FFF2-40B4-BE49-F238E27FC236}">
                <a16:creationId xmlns:a16="http://schemas.microsoft.com/office/drawing/2014/main" id="{C01D08A9-0DD6-F54B-8DFF-5A6929E0E0D4}"/>
              </a:ext>
            </a:extLst>
          </p:cNvPr>
          <p:cNvPicPr>
            <a:picLocks noChangeAspect="1"/>
          </p:cNvPicPr>
          <p:nvPr/>
        </p:nvPicPr>
        <p:blipFill>
          <a:blip r:embed="rId2"/>
          <a:stretch>
            <a:fillRect/>
          </a:stretch>
        </p:blipFill>
        <p:spPr>
          <a:xfrm>
            <a:off x="6350990" y="1687121"/>
            <a:ext cx="5510025" cy="3483758"/>
          </a:xfrm>
          <a:prstGeom prst="rect">
            <a:avLst/>
          </a:prstGeom>
        </p:spPr>
      </p:pic>
    </p:spTree>
    <p:extLst>
      <p:ext uri="{BB962C8B-B14F-4D97-AF65-F5344CB8AC3E}">
        <p14:creationId xmlns:p14="http://schemas.microsoft.com/office/powerpoint/2010/main" val="386847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803788"/>
            <a:ext cx="11230466" cy="4322377"/>
          </a:xfrm>
        </p:spPr>
        <p:txBody>
          <a:bodyPr/>
          <a:lstStyle/>
          <a:p>
            <a:r>
              <a:rPr lang="en-US" dirty="0"/>
              <a:t>In this case, the dataset is complete:</a:t>
            </a:r>
          </a:p>
          <a:p>
            <a:pPr lvl="1"/>
            <a:r>
              <a:rPr lang="en-US" b="0" dirty="0"/>
              <a:t>But what if 5 percent of the participants had missing values? 10 percent? 20 percent? </a:t>
            </a:r>
          </a:p>
          <a:p>
            <a:r>
              <a:rPr lang="en-US" dirty="0"/>
              <a:t>What if we performed complete case analysis and removed those who had missing values?</a:t>
            </a:r>
          </a:p>
          <a:p>
            <a:endParaRPr lang="en-US" dirty="0"/>
          </a:p>
          <a:p>
            <a:r>
              <a:rPr lang="en-US" dirty="0"/>
              <a:t>Let’s examine the effect if we do this if when the data is </a:t>
            </a:r>
            <a:r>
              <a:rPr lang="en-US" b="1" dirty="0">
                <a:solidFill>
                  <a:srgbClr val="215C4E"/>
                </a:solidFill>
              </a:rPr>
              <a:t>missing completely at random (MCAR)</a:t>
            </a:r>
          </a:p>
          <a:p>
            <a:pPr lvl="1"/>
            <a:r>
              <a:rPr lang="en-US" b="0" dirty="0"/>
              <a:t>Removed cases at random, reran analysis, stored the p-values</a:t>
            </a:r>
          </a:p>
          <a:p>
            <a:pPr lvl="1"/>
            <a:r>
              <a:rPr lang="en-US" b="0" dirty="0"/>
              <a:t>p-value: probability of getting at least as extreme a result as what we observed given that there is no relationship</a:t>
            </a:r>
          </a:p>
          <a:p>
            <a:pPr lvl="1"/>
            <a:r>
              <a:rPr lang="en-US" b="0" dirty="0"/>
              <a:t>Repeat 1000 times, plot p-values </a:t>
            </a:r>
            <a:r>
              <a:rPr lang="mr-IN" b="0" dirty="0"/>
              <a:t>…</a:t>
            </a:r>
            <a:endParaRPr lang="en-US" b="0" dirty="0"/>
          </a:p>
          <a:p>
            <a:pPr lvl="1"/>
            <a:r>
              <a:rPr lang="en-US" dirty="0"/>
              <a:t>Implemented in our notebook but with a different statistical test…</a:t>
            </a:r>
            <a:endParaRPr lang="en-US" b="0" dirty="0"/>
          </a:p>
        </p:txBody>
      </p:sp>
      <p:sp>
        <p:nvSpPr>
          <p:cNvPr id="4" name="TextBox 3"/>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grpSp>
        <p:nvGrpSpPr>
          <p:cNvPr id="9" name="Group 8"/>
          <p:cNvGrpSpPr/>
          <p:nvPr/>
        </p:nvGrpSpPr>
        <p:grpSpPr>
          <a:xfrm>
            <a:off x="8809221" y="5335249"/>
            <a:ext cx="1304977" cy="1498886"/>
            <a:chOff x="7285220" y="5335249"/>
            <a:chExt cx="1304977" cy="1498886"/>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15135" y="5659073"/>
              <a:ext cx="1175062" cy="1175062"/>
            </a:xfrm>
            <a:prstGeom prst="rect">
              <a:avLst/>
            </a:prstGeom>
          </p:spPr>
        </p:pic>
        <p:cxnSp>
          <p:nvCxnSpPr>
            <p:cNvPr id="7" name="Straight Arrow Connector 6"/>
            <p:cNvCxnSpPr/>
            <p:nvPr/>
          </p:nvCxnSpPr>
          <p:spPr>
            <a:xfrm flipH="1" flipV="1">
              <a:off x="7285220" y="5335249"/>
              <a:ext cx="344773" cy="5259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0" name="Title 9">
            <a:extLst>
              <a:ext uri="{FF2B5EF4-FFF2-40B4-BE49-F238E27FC236}">
                <a16:creationId xmlns:a16="http://schemas.microsoft.com/office/drawing/2014/main" id="{55356E25-B217-2D43-B8F5-DE67426D7BBF}"/>
              </a:ext>
            </a:extLst>
          </p:cNvPr>
          <p:cNvSpPr>
            <a:spLocks noGrp="1"/>
          </p:cNvSpPr>
          <p:nvPr>
            <p:ph type="title"/>
          </p:nvPr>
        </p:nvSpPr>
        <p:spPr/>
        <p:txBody>
          <a:bodyPr/>
          <a:lstStyle/>
          <a:p>
            <a:r>
              <a:rPr lang="en-US" dirty="0"/>
              <a:t>What If Data Were Missing?</a:t>
            </a:r>
          </a:p>
        </p:txBody>
      </p:sp>
    </p:spTree>
    <p:extLst>
      <p:ext uri="{BB962C8B-B14F-4D97-AF65-F5344CB8AC3E}">
        <p14:creationId xmlns:p14="http://schemas.microsoft.com/office/powerpoint/2010/main" val="263730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801288" y="1723005"/>
            <a:ext cx="2791192" cy="36576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592480" y="1819624"/>
            <a:ext cx="2650253" cy="36576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9242733" y="1819624"/>
            <a:ext cx="2749568" cy="3657600"/>
          </a:xfrm>
          <a:prstGeom prst="rect">
            <a:avLst/>
          </a:prstGeom>
        </p:spPr>
      </p:pic>
      <p:sp>
        <p:nvSpPr>
          <p:cNvPr id="2" name="Title 1"/>
          <p:cNvSpPr>
            <a:spLocks noGrp="1"/>
          </p:cNvSpPr>
          <p:nvPr>
            <p:ph type="title"/>
          </p:nvPr>
        </p:nvSpPr>
        <p:spPr/>
        <p:txBody>
          <a:bodyPr>
            <a:normAutofit/>
          </a:bodyPr>
          <a:lstStyle/>
          <a:p>
            <a:r>
              <a:rPr lang="en-US" dirty="0"/>
              <a:t>~5% Deleted (N=13)</a:t>
            </a:r>
          </a:p>
        </p:txBody>
      </p:sp>
      <p:pic>
        <p:nvPicPr>
          <p:cNvPr id="5" name="Picture 4"/>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079916" y="1819624"/>
            <a:ext cx="2801738" cy="3657600"/>
          </a:xfrm>
          <a:prstGeom prst="rect">
            <a:avLst/>
          </a:prstGeom>
        </p:spPr>
      </p:pic>
      <p:sp>
        <p:nvSpPr>
          <p:cNvPr id="4" name="TextBox 3"/>
          <p:cNvSpPr txBox="1"/>
          <p:nvPr/>
        </p:nvSpPr>
        <p:spPr>
          <a:xfrm>
            <a:off x="2305039" y="5477224"/>
            <a:ext cx="644228" cy="300082"/>
          </a:xfrm>
          <a:prstGeom prst="rect">
            <a:avLst/>
          </a:prstGeom>
          <a:noFill/>
        </p:spPr>
        <p:txBody>
          <a:bodyPr wrap="square" rtlCol="0">
            <a:spAutoFit/>
          </a:bodyPr>
          <a:lstStyle/>
          <a:p>
            <a:r>
              <a:rPr lang="en-US" sz="1350" dirty="0"/>
              <a:t>Age</a:t>
            </a:r>
          </a:p>
        </p:txBody>
      </p:sp>
      <p:sp>
        <p:nvSpPr>
          <p:cNvPr id="9" name="TextBox 8"/>
          <p:cNvSpPr txBox="1"/>
          <p:nvPr/>
        </p:nvSpPr>
        <p:spPr>
          <a:xfrm>
            <a:off x="5047807" y="5342616"/>
            <a:ext cx="1443251" cy="300082"/>
          </a:xfrm>
          <a:prstGeom prst="rect">
            <a:avLst/>
          </a:prstGeom>
          <a:noFill/>
        </p:spPr>
        <p:txBody>
          <a:bodyPr wrap="square" rtlCol="0">
            <a:spAutoFit/>
          </a:bodyPr>
          <a:lstStyle/>
          <a:p>
            <a:r>
              <a:rPr lang="en-US" sz="1350" dirty="0"/>
              <a:t>Neck</a:t>
            </a:r>
          </a:p>
        </p:txBody>
      </p:sp>
      <p:sp>
        <p:nvSpPr>
          <p:cNvPr id="10" name="TextBox 9"/>
          <p:cNvSpPr txBox="1"/>
          <p:nvPr/>
        </p:nvSpPr>
        <p:spPr>
          <a:xfrm>
            <a:off x="7657211" y="5318918"/>
            <a:ext cx="1146413" cy="300082"/>
          </a:xfrm>
          <a:prstGeom prst="rect">
            <a:avLst/>
          </a:prstGeom>
          <a:noFill/>
        </p:spPr>
        <p:txBody>
          <a:bodyPr wrap="square" rtlCol="0">
            <a:spAutoFit/>
          </a:bodyPr>
          <a:lstStyle/>
          <a:p>
            <a:r>
              <a:rPr lang="en-US" sz="1350" dirty="0"/>
              <a:t>Forearm</a:t>
            </a:r>
          </a:p>
        </p:txBody>
      </p:sp>
      <p:sp>
        <p:nvSpPr>
          <p:cNvPr id="11" name="TextBox 10"/>
          <p:cNvSpPr txBox="1"/>
          <p:nvPr/>
        </p:nvSpPr>
        <p:spPr>
          <a:xfrm>
            <a:off x="10408886" y="5342616"/>
            <a:ext cx="739035" cy="300082"/>
          </a:xfrm>
          <a:prstGeom prst="rect">
            <a:avLst/>
          </a:prstGeom>
          <a:noFill/>
        </p:spPr>
        <p:txBody>
          <a:bodyPr wrap="square" rtlCol="0">
            <a:spAutoFit/>
          </a:bodyPr>
          <a:lstStyle/>
          <a:p>
            <a:r>
              <a:rPr lang="en-US" sz="1350" dirty="0"/>
              <a:t>Wrist</a:t>
            </a:r>
          </a:p>
        </p:txBody>
      </p:sp>
      <p:sp>
        <p:nvSpPr>
          <p:cNvPr id="12" name="TextBox 11"/>
          <p:cNvSpPr txBox="1"/>
          <p:nvPr/>
        </p:nvSpPr>
        <p:spPr>
          <a:xfrm>
            <a:off x="97989" y="2651053"/>
            <a:ext cx="461665" cy="1801505"/>
          </a:xfrm>
          <a:prstGeom prst="rect">
            <a:avLst/>
          </a:prstGeom>
          <a:noFill/>
        </p:spPr>
        <p:txBody>
          <a:bodyPr vert="vert270" wrap="square" rtlCol="0">
            <a:spAutoFit/>
          </a:bodyPr>
          <a:lstStyle/>
          <a:p>
            <a:pPr algn="ctr"/>
            <a:r>
              <a:rPr lang="en-US" dirty="0"/>
              <a:t>p-value</a:t>
            </a:r>
          </a:p>
        </p:txBody>
      </p:sp>
      <p:sp>
        <p:nvSpPr>
          <p:cNvPr id="14" name="TextBox 13"/>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Tree>
    <p:extLst>
      <p:ext uri="{BB962C8B-B14F-4D97-AF65-F5344CB8AC3E}">
        <p14:creationId xmlns:p14="http://schemas.microsoft.com/office/powerpoint/2010/main" val="59375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104386" y="1600200"/>
            <a:ext cx="2674747" cy="36576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036036" y="1651390"/>
            <a:ext cx="2916584" cy="3657600"/>
          </a:xfrm>
          <a:prstGeom prst="rect">
            <a:avLst/>
          </a:prstGeom>
        </p:spPr>
      </p:pic>
      <p:pic>
        <p:nvPicPr>
          <p:cNvPr id="13" name="Picture 1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628875" y="1651390"/>
            <a:ext cx="2469069" cy="3657600"/>
          </a:xfrm>
          <a:prstGeom prst="rect">
            <a:avLst/>
          </a:prstGeom>
        </p:spPr>
      </p:pic>
      <p:pic>
        <p:nvPicPr>
          <p:cNvPr id="3" name="Picture 2"/>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075251" y="1607946"/>
            <a:ext cx="2523402" cy="3657600"/>
          </a:xfrm>
          <a:prstGeom prst="rect">
            <a:avLst/>
          </a:prstGeom>
        </p:spPr>
      </p:pic>
      <p:sp>
        <p:nvSpPr>
          <p:cNvPr id="2" name="Title 1"/>
          <p:cNvSpPr>
            <a:spLocks noGrp="1"/>
          </p:cNvSpPr>
          <p:nvPr>
            <p:ph type="title"/>
          </p:nvPr>
        </p:nvSpPr>
        <p:spPr/>
        <p:txBody>
          <a:bodyPr>
            <a:normAutofit/>
          </a:bodyPr>
          <a:lstStyle/>
          <a:p>
            <a:r>
              <a:rPr lang="en-US" dirty="0"/>
              <a:t>~20% Deleted (N=50)</a:t>
            </a:r>
          </a:p>
        </p:txBody>
      </p:sp>
      <p:sp>
        <p:nvSpPr>
          <p:cNvPr id="4" name="TextBox 3"/>
          <p:cNvSpPr txBox="1"/>
          <p:nvPr/>
        </p:nvSpPr>
        <p:spPr>
          <a:xfrm>
            <a:off x="2458244" y="5115505"/>
            <a:ext cx="644228" cy="300082"/>
          </a:xfrm>
          <a:prstGeom prst="rect">
            <a:avLst/>
          </a:prstGeom>
          <a:noFill/>
        </p:spPr>
        <p:txBody>
          <a:bodyPr wrap="square" rtlCol="0">
            <a:spAutoFit/>
          </a:bodyPr>
          <a:lstStyle/>
          <a:p>
            <a:r>
              <a:rPr lang="en-US" sz="1350" dirty="0"/>
              <a:t>Age</a:t>
            </a:r>
          </a:p>
        </p:txBody>
      </p:sp>
      <p:sp>
        <p:nvSpPr>
          <p:cNvPr id="9" name="TextBox 8"/>
          <p:cNvSpPr txBox="1"/>
          <p:nvPr/>
        </p:nvSpPr>
        <p:spPr>
          <a:xfrm>
            <a:off x="4955301" y="5115505"/>
            <a:ext cx="756269" cy="300082"/>
          </a:xfrm>
          <a:prstGeom prst="rect">
            <a:avLst/>
          </a:prstGeom>
          <a:noFill/>
        </p:spPr>
        <p:txBody>
          <a:bodyPr wrap="square" rtlCol="0">
            <a:spAutoFit/>
          </a:bodyPr>
          <a:lstStyle/>
          <a:p>
            <a:r>
              <a:rPr lang="en-US" sz="1350" dirty="0"/>
              <a:t>Neck</a:t>
            </a:r>
          </a:p>
        </p:txBody>
      </p:sp>
      <p:sp>
        <p:nvSpPr>
          <p:cNvPr id="10" name="TextBox 9"/>
          <p:cNvSpPr txBox="1"/>
          <p:nvPr/>
        </p:nvSpPr>
        <p:spPr>
          <a:xfrm>
            <a:off x="7008105" y="5115505"/>
            <a:ext cx="1146413" cy="300082"/>
          </a:xfrm>
          <a:prstGeom prst="rect">
            <a:avLst/>
          </a:prstGeom>
          <a:noFill/>
        </p:spPr>
        <p:txBody>
          <a:bodyPr wrap="square" rtlCol="0">
            <a:spAutoFit/>
          </a:bodyPr>
          <a:lstStyle/>
          <a:p>
            <a:r>
              <a:rPr lang="en-US" sz="1350" dirty="0"/>
              <a:t>Forearm</a:t>
            </a:r>
          </a:p>
        </p:txBody>
      </p:sp>
      <p:sp>
        <p:nvSpPr>
          <p:cNvPr id="11" name="TextBox 10"/>
          <p:cNvSpPr txBox="1"/>
          <p:nvPr/>
        </p:nvSpPr>
        <p:spPr>
          <a:xfrm>
            <a:off x="10207322" y="5115505"/>
            <a:ext cx="775884" cy="300082"/>
          </a:xfrm>
          <a:prstGeom prst="rect">
            <a:avLst/>
          </a:prstGeom>
          <a:noFill/>
        </p:spPr>
        <p:txBody>
          <a:bodyPr wrap="square" rtlCol="0">
            <a:spAutoFit/>
          </a:bodyPr>
          <a:lstStyle/>
          <a:p>
            <a:r>
              <a:rPr lang="en-US" sz="1350" dirty="0"/>
              <a:t>Wrist</a:t>
            </a:r>
          </a:p>
        </p:txBody>
      </p:sp>
      <p:sp>
        <p:nvSpPr>
          <p:cNvPr id="15" name="TextBox 14"/>
          <p:cNvSpPr txBox="1"/>
          <p:nvPr/>
        </p:nvSpPr>
        <p:spPr>
          <a:xfrm>
            <a:off x="292035" y="2676443"/>
            <a:ext cx="461665" cy="1801505"/>
          </a:xfrm>
          <a:prstGeom prst="rect">
            <a:avLst/>
          </a:prstGeom>
          <a:noFill/>
        </p:spPr>
        <p:txBody>
          <a:bodyPr vert="vert270" wrap="square" rtlCol="0">
            <a:spAutoFit/>
          </a:bodyPr>
          <a:lstStyle/>
          <a:p>
            <a:pPr algn="ctr"/>
            <a:r>
              <a:rPr lang="en-US" dirty="0"/>
              <a:t>p-value</a:t>
            </a:r>
          </a:p>
        </p:txBody>
      </p:sp>
      <p:sp>
        <p:nvSpPr>
          <p:cNvPr id="16" name="TextBox 15"/>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Tree>
    <p:extLst>
      <p:ext uri="{BB962C8B-B14F-4D97-AF65-F5344CB8AC3E}">
        <p14:creationId xmlns:p14="http://schemas.microsoft.com/office/powerpoint/2010/main" val="1025386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seem to change </a:t>
            </a:r>
            <a:r>
              <a:rPr lang="mr-IN" dirty="0"/>
              <a:t>…</a:t>
            </a:r>
            <a:endParaRPr lang="en-US" dirty="0"/>
          </a:p>
        </p:txBody>
      </p:sp>
      <p:grpSp>
        <p:nvGrpSpPr>
          <p:cNvPr id="18" name="Group 17"/>
          <p:cNvGrpSpPr/>
          <p:nvPr/>
        </p:nvGrpSpPr>
        <p:grpSpPr>
          <a:xfrm>
            <a:off x="1891261" y="1752600"/>
            <a:ext cx="8335415" cy="3956144"/>
            <a:chOff x="367260" y="1752600"/>
            <a:chExt cx="8335415" cy="3956144"/>
          </a:xfrm>
        </p:grpSpPr>
        <p:pic>
          <p:nvPicPr>
            <p:cNvPr id="12" name="Picture 11"/>
            <p:cNvPicPr>
              <a:picLocks noChangeAspect="1"/>
            </p:cNvPicPr>
            <p:nvPr/>
          </p:nvPicPr>
          <p:blipFill>
            <a:blip r:embed="rId2"/>
            <a:stretch>
              <a:fillRect/>
            </a:stretch>
          </p:blipFill>
          <p:spPr>
            <a:xfrm>
              <a:off x="6809047" y="1752600"/>
              <a:ext cx="1893628" cy="3940790"/>
            </a:xfrm>
            <a:prstGeom prst="rect">
              <a:avLst/>
            </a:prstGeom>
          </p:spPr>
        </p:pic>
        <p:pic>
          <p:nvPicPr>
            <p:cNvPr id="13" name="Picture 12"/>
            <p:cNvPicPr>
              <a:picLocks noChangeAspect="1"/>
            </p:cNvPicPr>
            <p:nvPr/>
          </p:nvPicPr>
          <p:blipFill>
            <a:blip r:embed="rId3"/>
            <a:stretch>
              <a:fillRect/>
            </a:stretch>
          </p:blipFill>
          <p:spPr>
            <a:xfrm>
              <a:off x="4951898" y="1767953"/>
              <a:ext cx="1879544" cy="3940791"/>
            </a:xfrm>
            <a:prstGeom prst="rect">
              <a:avLst/>
            </a:prstGeom>
          </p:spPr>
        </p:pic>
        <p:pic>
          <p:nvPicPr>
            <p:cNvPr id="8" name="Picture 7"/>
            <p:cNvPicPr>
              <a:picLocks noChangeAspect="1"/>
            </p:cNvPicPr>
            <p:nvPr/>
          </p:nvPicPr>
          <p:blipFill>
            <a:blip r:embed="rId4"/>
            <a:stretch>
              <a:fillRect/>
            </a:stretch>
          </p:blipFill>
          <p:spPr>
            <a:xfrm>
              <a:off x="367260" y="1932482"/>
              <a:ext cx="2145324" cy="3478528"/>
            </a:xfrm>
            <a:prstGeom prst="rect">
              <a:avLst/>
            </a:prstGeom>
          </p:spPr>
        </p:pic>
        <p:pic>
          <p:nvPicPr>
            <p:cNvPr id="9" name="Picture 8"/>
            <p:cNvPicPr>
              <a:picLocks noChangeAspect="1"/>
            </p:cNvPicPr>
            <p:nvPr/>
          </p:nvPicPr>
          <p:blipFill>
            <a:blip r:embed="rId5"/>
            <a:stretch>
              <a:fillRect/>
            </a:stretch>
          </p:blipFill>
          <p:spPr>
            <a:xfrm>
              <a:off x="2402038" y="1932482"/>
              <a:ext cx="2189284" cy="3478528"/>
            </a:xfrm>
            <a:prstGeom prst="rect">
              <a:avLst/>
            </a:prstGeom>
          </p:spPr>
        </p:pic>
        <p:sp>
          <p:nvSpPr>
            <p:cNvPr id="11" name="TextBox 10"/>
            <p:cNvSpPr txBox="1"/>
            <p:nvPr/>
          </p:nvSpPr>
          <p:spPr>
            <a:xfrm>
              <a:off x="4457422" y="3487080"/>
              <a:ext cx="580285" cy="369332"/>
            </a:xfrm>
            <a:prstGeom prst="rect">
              <a:avLst/>
            </a:prstGeom>
            <a:noFill/>
          </p:spPr>
          <p:txBody>
            <a:bodyPr wrap="square" rtlCol="0">
              <a:spAutoFit/>
            </a:bodyPr>
            <a:lstStyle/>
            <a:p>
              <a:pPr algn="ctr"/>
              <a:r>
                <a:rPr lang="en-US" dirty="0"/>
                <a:t>vs</a:t>
              </a:r>
            </a:p>
          </p:txBody>
        </p:sp>
        <p:sp>
          <p:nvSpPr>
            <p:cNvPr id="14" name="TextBox 13"/>
            <p:cNvSpPr txBox="1"/>
            <p:nvPr/>
          </p:nvSpPr>
          <p:spPr>
            <a:xfrm>
              <a:off x="914400" y="4888073"/>
              <a:ext cx="1309783" cy="300082"/>
            </a:xfrm>
            <a:prstGeom prst="rect">
              <a:avLst/>
            </a:prstGeom>
            <a:noFill/>
          </p:spPr>
          <p:txBody>
            <a:bodyPr wrap="square" rtlCol="0">
              <a:spAutoFit/>
            </a:bodyPr>
            <a:lstStyle/>
            <a:p>
              <a:pPr algn="ctr"/>
              <a:r>
                <a:rPr lang="en-US" sz="1350"/>
                <a:t>Age (5%)</a:t>
              </a:r>
              <a:endParaRPr lang="en-US" sz="1350" dirty="0"/>
            </a:p>
          </p:txBody>
        </p:sp>
        <p:sp>
          <p:nvSpPr>
            <p:cNvPr id="15" name="TextBox 14"/>
            <p:cNvSpPr txBox="1"/>
            <p:nvPr/>
          </p:nvSpPr>
          <p:spPr>
            <a:xfrm>
              <a:off x="2939678" y="4888073"/>
              <a:ext cx="1229343" cy="300082"/>
            </a:xfrm>
            <a:prstGeom prst="rect">
              <a:avLst/>
            </a:prstGeom>
            <a:noFill/>
          </p:spPr>
          <p:txBody>
            <a:bodyPr wrap="square" rtlCol="0">
              <a:spAutoFit/>
            </a:bodyPr>
            <a:lstStyle/>
            <a:p>
              <a:pPr algn="ctr"/>
              <a:r>
                <a:rPr lang="en-US" sz="1350"/>
                <a:t>Neck (5%)</a:t>
              </a:r>
              <a:endParaRPr lang="en-US" sz="1350" dirty="0"/>
            </a:p>
          </p:txBody>
        </p:sp>
        <p:sp>
          <p:nvSpPr>
            <p:cNvPr id="16" name="TextBox 15"/>
            <p:cNvSpPr txBox="1"/>
            <p:nvPr/>
          </p:nvSpPr>
          <p:spPr>
            <a:xfrm>
              <a:off x="5390351" y="4888073"/>
              <a:ext cx="1309783" cy="300082"/>
            </a:xfrm>
            <a:prstGeom prst="rect">
              <a:avLst/>
            </a:prstGeom>
            <a:noFill/>
          </p:spPr>
          <p:txBody>
            <a:bodyPr wrap="square" rtlCol="0">
              <a:spAutoFit/>
            </a:bodyPr>
            <a:lstStyle/>
            <a:p>
              <a:pPr algn="ctr"/>
              <a:r>
                <a:rPr lang="en-US" sz="1350"/>
                <a:t>Age (20%)</a:t>
              </a:r>
              <a:endParaRPr lang="en-US" sz="1350" dirty="0"/>
            </a:p>
          </p:txBody>
        </p:sp>
        <p:sp>
          <p:nvSpPr>
            <p:cNvPr id="17" name="TextBox 16"/>
            <p:cNvSpPr txBox="1"/>
            <p:nvPr/>
          </p:nvSpPr>
          <p:spPr>
            <a:xfrm>
              <a:off x="7208433" y="4888073"/>
              <a:ext cx="1229343" cy="300082"/>
            </a:xfrm>
            <a:prstGeom prst="rect">
              <a:avLst/>
            </a:prstGeom>
            <a:noFill/>
          </p:spPr>
          <p:txBody>
            <a:bodyPr wrap="square" rtlCol="0">
              <a:spAutoFit/>
            </a:bodyPr>
            <a:lstStyle/>
            <a:p>
              <a:pPr algn="ctr"/>
              <a:r>
                <a:rPr lang="en-US" sz="1350" dirty="0"/>
                <a:t>Neck (20%)</a:t>
              </a:r>
            </a:p>
          </p:txBody>
        </p:sp>
      </p:grpSp>
      <p:sp>
        <p:nvSpPr>
          <p:cNvPr id="3" name="Content Placeholder 2"/>
          <p:cNvSpPr>
            <a:spLocks noGrp="1"/>
          </p:cNvSpPr>
          <p:nvPr>
            <p:ph idx="1"/>
          </p:nvPr>
        </p:nvSpPr>
        <p:spPr>
          <a:xfrm>
            <a:off x="1981200" y="1752601"/>
            <a:ext cx="7620000" cy="690797"/>
          </a:xfrm>
        </p:spPr>
        <p:txBody>
          <a:bodyPr>
            <a:normAutofit/>
          </a:bodyPr>
          <a:lstStyle/>
          <a:p>
            <a:r>
              <a:rPr lang="en-US" dirty="0"/>
              <a:t>Age/Neck: fail to reject the null hypothesis usually?</a:t>
            </a:r>
          </a:p>
          <a:p>
            <a:endParaRPr lang="en-US" dirty="0"/>
          </a:p>
          <a:p>
            <a:endParaRPr lang="en-US" dirty="0"/>
          </a:p>
          <a:p>
            <a:endParaRPr lang="en-US" dirty="0"/>
          </a:p>
          <a:p>
            <a:endParaRPr lang="en-US" dirty="0"/>
          </a:p>
          <a:p>
            <a:endParaRPr lang="en-US" dirty="0"/>
          </a:p>
        </p:txBody>
      </p:sp>
      <p:sp>
        <p:nvSpPr>
          <p:cNvPr id="10" name="Content Placeholder 2"/>
          <p:cNvSpPr txBox="1">
            <a:spLocks/>
          </p:cNvSpPr>
          <p:nvPr/>
        </p:nvSpPr>
        <p:spPr>
          <a:xfrm>
            <a:off x="1981200" y="5231565"/>
            <a:ext cx="7620000" cy="129933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dirty="0"/>
              <a:t>Still reject Forearm/Wrist most of the time</a:t>
            </a:r>
          </a:p>
          <a:p>
            <a:r>
              <a:rPr lang="en-US" dirty="0"/>
              <a:t>This is assuming the missing subjects’ distribution does not differ from the non-missing. This would cause </a:t>
            </a:r>
            <a:r>
              <a:rPr lang="en-US" dirty="0">
                <a:solidFill>
                  <a:schemeClr val="tx2"/>
                </a:solidFill>
              </a:rPr>
              <a:t>bias</a:t>
            </a:r>
            <a:r>
              <a:rPr lang="en-US" dirty="0"/>
              <a:t> </a:t>
            </a:r>
            <a:r>
              <a:rPr lang="mr-IN" dirty="0"/>
              <a:t>…</a:t>
            </a:r>
            <a:endParaRPr lang="en-US" dirty="0"/>
          </a:p>
          <a:p>
            <a:endParaRPr lang="en-US" dirty="0"/>
          </a:p>
        </p:txBody>
      </p:sp>
      <p:sp>
        <p:nvSpPr>
          <p:cNvPr id="19" name="TextBox 18"/>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Tree>
    <p:extLst>
      <p:ext uri="{BB962C8B-B14F-4D97-AF65-F5344CB8AC3E}">
        <p14:creationId xmlns:p14="http://schemas.microsoft.com/office/powerpoint/2010/main" val="35562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Missing Completely at Random (MCAR)</a:t>
            </a:r>
          </a:p>
          <a:p>
            <a:endParaRPr lang="en-US" dirty="0"/>
          </a:p>
          <a:p>
            <a:r>
              <a:rPr lang="en-US" dirty="0"/>
              <a:t>Missing at Random (MAR)</a:t>
            </a:r>
          </a:p>
          <a:p>
            <a:endParaRPr lang="en-US" dirty="0"/>
          </a:p>
          <a:p>
            <a:r>
              <a:rPr lang="en-US" dirty="0"/>
              <a:t>Missing Not at Random (MNAR)</a:t>
            </a:r>
          </a:p>
        </p:txBody>
      </p:sp>
      <p:sp>
        <p:nvSpPr>
          <p:cNvPr id="8" name="TextBox 7"/>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
        <p:nvSpPr>
          <p:cNvPr id="6" name="Title 5">
            <a:extLst>
              <a:ext uri="{FF2B5EF4-FFF2-40B4-BE49-F238E27FC236}">
                <a16:creationId xmlns:a16="http://schemas.microsoft.com/office/drawing/2014/main" id="{780D7CD0-2381-CD42-AF34-A43D5EC90516}"/>
              </a:ext>
            </a:extLst>
          </p:cNvPr>
          <p:cNvSpPr>
            <a:spLocks noGrp="1"/>
          </p:cNvSpPr>
          <p:nvPr>
            <p:ph type="title"/>
          </p:nvPr>
        </p:nvSpPr>
        <p:spPr/>
        <p:txBody>
          <a:bodyPr/>
          <a:lstStyle/>
          <a:p>
            <a:r>
              <a:rPr lang="en-US" dirty="0"/>
              <a:t>Types Of Missing-ness</a:t>
            </a:r>
          </a:p>
        </p:txBody>
      </p:sp>
    </p:spTree>
    <p:extLst>
      <p:ext uri="{BB962C8B-B14F-4D97-AF65-F5344CB8AC3E}">
        <p14:creationId xmlns:p14="http://schemas.microsoft.com/office/powerpoint/2010/main" val="145944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Suppose you’re loitering outside of STH one day …</a:t>
            </a:r>
          </a:p>
        </p:txBody>
      </p:sp>
      <p:sp>
        <p:nvSpPr>
          <p:cNvPr id="6" name="Content Placeholder 2"/>
          <p:cNvSpPr txBox="1">
            <a:spLocks/>
          </p:cNvSpPr>
          <p:nvPr/>
        </p:nvSpPr>
        <p:spPr>
          <a:xfrm>
            <a:off x="2024713" y="4355689"/>
            <a:ext cx="7558961" cy="1770474"/>
          </a:xfrm>
          <a:prstGeom prst="rect">
            <a:avLst/>
          </a:prstGeom>
        </p:spPr>
        <p:txBody>
          <a:bodyPr vert="horz" lIns="68580" tIns="34290" rIns="68580" bIns="3429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sz="2000" b="1" dirty="0"/>
              <a:t>Students just received their mid-semester grades</a:t>
            </a:r>
          </a:p>
          <a:p>
            <a:pPr marL="0" indent="0">
              <a:buNone/>
            </a:pPr>
            <a:r>
              <a:rPr lang="en-US" sz="2000" b="1" dirty="0"/>
              <a:t>You start asking passing students their CMSC131 grades</a:t>
            </a:r>
          </a:p>
          <a:p>
            <a:r>
              <a:rPr lang="en-US" sz="2000" b="1" dirty="0"/>
              <a:t>You don’t </a:t>
            </a:r>
            <a:r>
              <a:rPr lang="en-US" sz="2000" b="1" dirty="0">
                <a:solidFill>
                  <a:schemeClr val="tx2"/>
                </a:solidFill>
              </a:rPr>
              <a:t>force</a:t>
            </a:r>
            <a:r>
              <a:rPr lang="en-US" sz="2000" b="1" i="1" dirty="0">
                <a:solidFill>
                  <a:schemeClr val="tx2"/>
                </a:solidFill>
              </a:rPr>
              <a:t> </a:t>
            </a:r>
            <a:r>
              <a:rPr lang="en-US" sz="2000" b="1" dirty="0"/>
              <a:t>them to tell you or anything</a:t>
            </a:r>
          </a:p>
          <a:p>
            <a:r>
              <a:rPr lang="en-US" sz="2000" b="1" dirty="0"/>
              <a:t>You also write down their gender and hair color</a:t>
            </a:r>
          </a:p>
          <a:p>
            <a:pPr marL="0" indent="0">
              <a:buNone/>
            </a:pPr>
            <a:endParaRPr lang="en-US" sz="2000" b="1" dirty="0"/>
          </a:p>
        </p:txBody>
      </p:sp>
      <p:grpSp>
        <p:nvGrpSpPr>
          <p:cNvPr id="11" name="Group 10"/>
          <p:cNvGrpSpPr/>
          <p:nvPr/>
        </p:nvGrpSpPr>
        <p:grpSpPr>
          <a:xfrm>
            <a:off x="4222503" y="2362782"/>
            <a:ext cx="3693929" cy="1878767"/>
            <a:chOff x="2698502" y="2362781"/>
            <a:chExt cx="3693929" cy="1878767"/>
          </a:xfrm>
        </p:grpSpPr>
        <p:pic>
          <p:nvPicPr>
            <p:cNvPr id="1027" name="Picture 3" descr="C:\Users\student\AppData\Local\Microsoft\Windows\Temporary Internet Files\Content.IE5\ELHXT5KX\MC900083423[1].wm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698502" y="2512315"/>
              <a:ext cx="829704" cy="16150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87408" y="2362781"/>
              <a:ext cx="2505023" cy="1878767"/>
            </a:xfrm>
            <a:prstGeom prst="roundRect">
              <a:avLst>
                <a:gd name="adj" fmla="val 8594"/>
              </a:avLst>
            </a:prstGeom>
            <a:solidFill>
              <a:srgbClr val="FFFFFF">
                <a:shade val="85000"/>
              </a:srgbClr>
            </a:solidFill>
            <a:ln>
              <a:noFill/>
            </a:ln>
            <a:effectLst/>
          </p:spPr>
        </p:pic>
      </p:grpSp>
      <p:sp>
        <p:nvSpPr>
          <p:cNvPr id="14" name="TextBox 13"/>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
        <p:nvSpPr>
          <p:cNvPr id="7" name="Title 6">
            <a:extLst>
              <a:ext uri="{FF2B5EF4-FFF2-40B4-BE49-F238E27FC236}">
                <a16:creationId xmlns:a16="http://schemas.microsoft.com/office/drawing/2014/main" id="{2894BC45-F9B5-3A49-9B67-DA8167FA236F}"/>
              </a:ext>
            </a:extLst>
          </p:cNvPr>
          <p:cNvSpPr>
            <a:spLocks noGrp="1"/>
          </p:cNvSpPr>
          <p:nvPr>
            <p:ph type="title"/>
          </p:nvPr>
        </p:nvSpPr>
        <p:spPr/>
        <p:txBody>
          <a:bodyPr/>
          <a:lstStyle/>
          <a:p>
            <a:r>
              <a:rPr lang="en-US" dirty="0"/>
              <a:t>What Distinguishes Each Type of missing-ness?</a:t>
            </a:r>
          </a:p>
        </p:txBody>
      </p:sp>
    </p:spTree>
    <p:extLst>
      <p:ext uri="{BB962C8B-B14F-4D97-AF65-F5344CB8AC3E}">
        <p14:creationId xmlns:p14="http://schemas.microsoft.com/office/powerpoint/2010/main" val="312261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Today’s Lecture</a:t>
            </a:r>
            <a:endParaRPr lang="en-US" dirty="0"/>
          </a:p>
        </p:txBody>
      </p:sp>
      <p:sp>
        <p:nvSpPr>
          <p:cNvPr id="20" name="Content Placeholder 19"/>
          <p:cNvSpPr>
            <a:spLocks noGrp="1"/>
          </p:cNvSpPr>
          <p:nvPr>
            <p:ph idx="1"/>
          </p:nvPr>
        </p:nvSpPr>
        <p:spPr/>
        <p:txBody>
          <a:bodyPr/>
          <a:lstStyle/>
          <a:p>
            <a:r>
              <a:rPr lang="en-US" dirty="0"/>
              <a:t>Missing Data </a:t>
            </a:r>
            <a:r>
              <a:rPr lang="mr-IN" dirty="0"/>
              <a:t>…</a:t>
            </a:r>
            <a:endParaRPr lang="en-US" dirty="0"/>
          </a:p>
          <a:p>
            <a:pPr lvl="1"/>
            <a:r>
              <a:rPr lang="en-US" b="0" dirty="0"/>
              <a:t>What is it?</a:t>
            </a:r>
          </a:p>
          <a:p>
            <a:pPr lvl="1"/>
            <a:r>
              <a:rPr lang="en-US" b="0" dirty="0"/>
              <a:t>Simple methods for </a:t>
            </a:r>
            <a:r>
              <a:rPr lang="en-US" b="1" dirty="0">
                <a:solidFill>
                  <a:srgbClr val="215C4E"/>
                </a:solidFill>
              </a:rPr>
              <a:t>imputation.</a:t>
            </a:r>
          </a:p>
          <a:p>
            <a:pPr lvl="1"/>
            <a:r>
              <a:rPr lang="mr-IN" dirty="0"/>
              <a:t>…</a:t>
            </a:r>
            <a:r>
              <a:rPr lang="en-US" dirty="0"/>
              <a:t> with a tiny taste of Stats/ML lecturers to come.</a:t>
            </a:r>
          </a:p>
        </p:txBody>
      </p:sp>
      <p:sp>
        <p:nvSpPr>
          <p:cNvPr id="5" name="TextBox 4"/>
          <p:cNvSpPr txBox="1"/>
          <p:nvPr/>
        </p:nvSpPr>
        <p:spPr>
          <a:xfrm>
            <a:off x="3352801" y="6534436"/>
            <a:ext cx="6828905" cy="338554"/>
          </a:xfrm>
          <a:prstGeom prst="rect">
            <a:avLst/>
          </a:prstGeom>
          <a:noFill/>
        </p:spPr>
        <p:txBody>
          <a:bodyPr wrap="square" rtlCol="0">
            <a:spAutoFit/>
          </a:bodyPr>
          <a:lstStyle/>
          <a:p>
            <a:pPr algn="r"/>
            <a:r>
              <a:rPr lang="en-US" sz="1600" dirty="0">
                <a:solidFill>
                  <a:schemeClr val="bg1">
                    <a:lumMod val="50000"/>
                  </a:schemeClr>
                </a:solidFill>
              </a:rPr>
              <a:t>Thanks to John Atwood and </a:t>
            </a:r>
            <a:r>
              <a:rPr lang="en-US" sz="1600" dirty="0" err="1">
                <a:solidFill>
                  <a:schemeClr val="bg1">
                    <a:lumMod val="50000"/>
                  </a:schemeClr>
                </a:solidFill>
              </a:rPr>
              <a:t>Wenjiang</a:t>
            </a:r>
            <a:r>
              <a:rPr lang="en-US" sz="1600" dirty="0">
                <a:solidFill>
                  <a:schemeClr val="bg1">
                    <a:lumMod val="50000"/>
                  </a:schemeClr>
                </a:solidFill>
              </a:rPr>
              <a:t> Fu</a:t>
            </a:r>
          </a:p>
        </p:txBody>
      </p:sp>
      <p:pic>
        <p:nvPicPr>
          <p:cNvPr id="3" name="Picture 2"/>
          <p:cNvPicPr>
            <a:picLocks noChangeAspect="1"/>
          </p:cNvPicPr>
          <p:nvPr/>
        </p:nvPicPr>
        <p:blipFill>
          <a:blip r:embed="rId3"/>
          <a:stretch>
            <a:fillRect/>
          </a:stretch>
        </p:blipFill>
        <p:spPr>
          <a:xfrm>
            <a:off x="7994511" y="1841291"/>
            <a:ext cx="2232165" cy="3126282"/>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473201" y="4313018"/>
            <a:ext cx="4442918" cy="2566597"/>
          </a:xfrm>
          <a:prstGeom prst="rect">
            <a:avLst/>
          </a:prstGeom>
        </p:spPr>
      </p:pic>
    </p:spTree>
    <p:extLst>
      <p:ext uri="{BB962C8B-B14F-4D97-AF65-F5344CB8AC3E}">
        <p14:creationId xmlns:p14="http://schemas.microsoft.com/office/powerpoint/2010/main" val="362858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Your Sample</a:t>
            </a:r>
          </a:p>
        </p:txBody>
      </p:sp>
      <p:graphicFrame>
        <p:nvGraphicFramePr>
          <p:cNvPr id="10" name="Content Placeholder 9"/>
          <p:cNvGraphicFramePr>
            <a:graphicFrameLocks noGrp="1"/>
          </p:cNvGraphicFramePr>
          <p:nvPr>
            <p:ph idx="1"/>
          </p:nvPr>
        </p:nvGraphicFramePr>
        <p:xfrm>
          <a:off x="1981200" y="1752601"/>
          <a:ext cx="3635115" cy="4618219"/>
        </p:xfrm>
        <a:graphic>
          <a:graphicData uri="http://schemas.openxmlformats.org/drawingml/2006/table">
            <a:tbl>
              <a:tblPr firstRow="1">
                <a:tableStyleId>{7E9639D4-E3E2-4D34-9284-5A2195B3D0D7}</a:tableStyleId>
              </a:tblPr>
              <a:tblGrid>
                <a:gridCol w="1596374">
                  <a:extLst>
                    <a:ext uri="{9D8B030D-6E8A-4147-A177-3AD203B41FA5}">
                      <a16:colId xmlns:a16="http://schemas.microsoft.com/office/drawing/2014/main" val="20000"/>
                    </a:ext>
                  </a:extLst>
                </a:gridCol>
                <a:gridCol w="1096305">
                  <a:extLst>
                    <a:ext uri="{9D8B030D-6E8A-4147-A177-3AD203B41FA5}">
                      <a16:colId xmlns:a16="http://schemas.microsoft.com/office/drawing/2014/main" val="20001"/>
                    </a:ext>
                  </a:extLst>
                </a:gridCol>
                <a:gridCol w="942436">
                  <a:extLst>
                    <a:ext uri="{9D8B030D-6E8A-4147-A177-3AD203B41FA5}">
                      <a16:colId xmlns:a16="http://schemas.microsoft.com/office/drawing/2014/main" val="20002"/>
                    </a:ext>
                  </a:extLst>
                </a:gridCol>
              </a:tblGrid>
              <a:tr h="416667">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259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C</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6259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259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sp>
        <p:nvSpPr>
          <p:cNvPr id="11" name="TextBox 10"/>
          <p:cNvSpPr txBox="1"/>
          <p:nvPr/>
        </p:nvSpPr>
        <p:spPr>
          <a:xfrm>
            <a:off x="6039667" y="1752600"/>
            <a:ext cx="4187009" cy="3046988"/>
          </a:xfrm>
          <a:prstGeom prst="rect">
            <a:avLst/>
          </a:prstGeom>
          <a:noFill/>
        </p:spPr>
        <p:txBody>
          <a:bodyPr wrap="square" rtlCol="0">
            <a:spAutoFit/>
          </a:bodyPr>
          <a:lstStyle/>
          <a:p>
            <a:pPr>
              <a:buClr>
                <a:schemeClr val="accent1">
                  <a:lumMod val="75000"/>
                </a:schemeClr>
              </a:buClr>
            </a:pPr>
            <a:r>
              <a:rPr lang="en-US" sz="2400" dirty="0"/>
              <a:t>Summary:</a:t>
            </a:r>
          </a:p>
          <a:p>
            <a:pPr marL="342900" indent="-342900">
              <a:buClr>
                <a:schemeClr val="accent1">
                  <a:lumMod val="75000"/>
                </a:schemeClr>
              </a:buClr>
              <a:buFont typeface="Arial" charset="0"/>
              <a:buChar char="•"/>
            </a:pPr>
            <a:r>
              <a:rPr lang="en-US" sz="2400" dirty="0"/>
              <a:t>7 students received As</a:t>
            </a:r>
          </a:p>
          <a:p>
            <a:pPr marL="342900" indent="-342900">
              <a:buClr>
                <a:schemeClr val="accent1">
                  <a:lumMod val="75000"/>
                </a:schemeClr>
              </a:buClr>
              <a:buFont typeface="Arial" charset="0"/>
              <a:buChar char="•"/>
            </a:pPr>
            <a:r>
              <a:rPr lang="en-US" sz="2400" dirty="0"/>
              <a:t>3 students received </a:t>
            </a:r>
            <a:r>
              <a:rPr lang="en-US" sz="2400" dirty="0" err="1"/>
              <a:t>Bs</a:t>
            </a:r>
            <a:endParaRPr lang="en-US" sz="2400" dirty="0"/>
          </a:p>
          <a:p>
            <a:pPr marL="342900" indent="-342900">
              <a:buClr>
                <a:schemeClr val="accent1">
                  <a:lumMod val="75000"/>
                </a:schemeClr>
              </a:buClr>
              <a:buFont typeface="Arial" charset="0"/>
              <a:buChar char="•"/>
            </a:pPr>
            <a:r>
              <a:rPr lang="en-US" sz="2400" dirty="0"/>
              <a:t>1 student received a C</a:t>
            </a:r>
          </a:p>
          <a:p>
            <a:pPr marL="214313" indent="-214313">
              <a:buClr>
                <a:schemeClr val="accent1">
                  <a:lumMod val="75000"/>
                </a:schemeClr>
              </a:buClr>
              <a:buFont typeface="Arial" panose="020B0604020202020204" pitchFamily="34" charset="0"/>
              <a:buChar char="•"/>
            </a:pPr>
            <a:endParaRPr lang="en-US" sz="2400" dirty="0"/>
          </a:p>
          <a:p>
            <a:pPr>
              <a:buClr>
                <a:schemeClr val="accent1">
                  <a:lumMod val="75000"/>
                </a:schemeClr>
              </a:buClr>
            </a:pPr>
            <a:r>
              <a:rPr lang="en-US" sz="2400" dirty="0"/>
              <a:t>Nobody is failing!</a:t>
            </a:r>
          </a:p>
          <a:p>
            <a:pPr marL="214313" indent="-214313">
              <a:buClr>
                <a:schemeClr val="accent1">
                  <a:lumMod val="75000"/>
                </a:schemeClr>
              </a:buClr>
              <a:buFont typeface="Arial" panose="020B0604020202020204" pitchFamily="34" charset="0"/>
              <a:buChar char="•"/>
            </a:pPr>
            <a:r>
              <a:rPr lang="en-US" sz="2400" dirty="0"/>
              <a:t>But 5 students did not reveal their grade </a:t>
            </a:r>
            <a:r>
              <a:rPr lang="mr-IN" sz="2400" dirty="0"/>
              <a:t>…</a:t>
            </a:r>
            <a:endParaRPr lang="en-US" sz="2400" dirty="0"/>
          </a:p>
        </p:txBody>
      </p:sp>
      <p:sp>
        <p:nvSpPr>
          <p:cNvPr id="6" name="TextBox 5"/>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Tree>
    <p:extLst>
      <p:ext uri="{BB962C8B-B14F-4D97-AF65-F5344CB8AC3E}">
        <p14:creationId xmlns:p14="http://schemas.microsoft.com/office/powerpoint/2010/main" val="194460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37329" y="1752601"/>
            <a:ext cx="5974910" cy="4373563"/>
          </a:xfrm>
        </p:spPr>
        <p:txBody>
          <a:bodyPr>
            <a:normAutofit/>
          </a:bodyPr>
          <a:lstStyle/>
          <a:p>
            <a:pPr>
              <a:buClr>
                <a:schemeClr val="accent1">
                  <a:lumMod val="75000"/>
                </a:schemeClr>
              </a:buClr>
            </a:pPr>
            <a:r>
              <a:rPr lang="en-US" sz="1900" dirty="0"/>
              <a:t>Same dataset, but the values are replaced with a “0” if the data point is observed and “1” if it is not</a:t>
            </a:r>
          </a:p>
          <a:p>
            <a:pPr>
              <a:buClr>
                <a:schemeClr val="accent1">
                  <a:lumMod val="75000"/>
                </a:schemeClr>
              </a:buClr>
            </a:pPr>
            <a:endParaRPr lang="en-US" sz="1900" dirty="0"/>
          </a:p>
          <a:p>
            <a:pPr>
              <a:buClr>
                <a:schemeClr val="accent1">
                  <a:lumMod val="75000"/>
                </a:schemeClr>
              </a:buClr>
            </a:pPr>
            <a:endParaRPr lang="en-US" sz="1900" dirty="0"/>
          </a:p>
          <a:p>
            <a:pPr>
              <a:buClr>
                <a:schemeClr val="accent1">
                  <a:lumMod val="75000"/>
                </a:schemeClr>
              </a:buClr>
            </a:pPr>
            <a:r>
              <a:rPr lang="en-US" sz="1900" dirty="0"/>
              <a:t>Question: for any one of these data points, what is the probability that the point is equal to “1” </a:t>
            </a:r>
            <a:r>
              <a:rPr lang="mr-IN" sz="1900" dirty="0"/>
              <a:t>…</a:t>
            </a:r>
            <a:r>
              <a:rPr lang="en-US" sz="1900" dirty="0"/>
              <a:t>?</a:t>
            </a:r>
          </a:p>
          <a:p>
            <a:pPr>
              <a:buClr>
                <a:schemeClr val="accent1">
                  <a:lumMod val="75000"/>
                </a:schemeClr>
              </a:buClr>
            </a:pPr>
            <a:endParaRPr lang="en-US" sz="1900" dirty="0"/>
          </a:p>
          <a:p>
            <a:pPr>
              <a:buClr>
                <a:schemeClr val="accent1">
                  <a:lumMod val="75000"/>
                </a:schemeClr>
              </a:buClr>
            </a:pPr>
            <a:r>
              <a:rPr lang="en-US" sz="1900" dirty="0"/>
              <a:t>What type of missing-ness do the grades exhibit?</a:t>
            </a:r>
          </a:p>
        </p:txBody>
      </p:sp>
      <p:graphicFrame>
        <p:nvGraphicFramePr>
          <p:cNvPr id="4" name="Table 3"/>
          <p:cNvGraphicFramePr>
            <a:graphicFrameLocks noGrp="1"/>
          </p:cNvGraphicFramePr>
          <p:nvPr/>
        </p:nvGraphicFramePr>
        <p:xfrm>
          <a:off x="6845509" y="1752603"/>
          <a:ext cx="3207895" cy="4766839"/>
        </p:xfrm>
        <a:graphic>
          <a:graphicData uri="http://schemas.openxmlformats.org/drawingml/2006/table">
            <a:tbl>
              <a:tblPr firstRow="1">
                <a:tableStyleId>{7E9639D4-E3E2-4D34-9284-5A2195B3D0D7}</a:tableStyleId>
              </a:tblPr>
              <a:tblGrid>
                <a:gridCol w="1416252">
                  <a:extLst>
                    <a:ext uri="{9D8B030D-6E8A-4147-A177-3AD203B41FA5}">
                      <a16:colId xmlns:a16="http://schemas.microsoft.com/office/drawing/2014/main" val="20000"/>
                    </a:ext>
                  </a:extLst>
                </a:gridCol>
                <a:gridCol w="972605">
                  <a:extLst>
                    <a:ext uri="{9D8B030D-6E8A-4147-A177-3AD203B41FA5}">
                      <a16:colId xmlns:a16="http://schemas.microsoft.com/office/drawing/2014/main" val="20001"/>
                    </a:ext>
                  </a:extLst>
                </a:gridCol>
                <a:gridCol w="819038">
                  <a:extLst>
                    <a:ext uri="{9D8B030D-6E8A-4147-A177-3AD203B41FA5}">
                      <a16:colId xmlns:a16="http://schemas.microsoft.com/office/drawing/2014/main" val="20002"/>
                    </a:ext>
                  </a:extLst>
                </a:gridCol>
              </a:tblGrid>
              <a:tr h="419743">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a:effectLst/>
                        </a:rPr>
                        <a:t>1</a:t>
                      </a:r>
                      <a:endParaRPr lang="en-US" sz="1400" b="1" i="0" u="sng"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40286">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sp>
        <p:nvSpPr>
          <p:cNvPr id="7" name="TextBox 6"/>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
        <p:nvSpPr>
          <p:cNvPr id="8" name="Title 7">
            <a:extLst>
              <a:ext uri="{FF2B5EF4-FFF2-40B4-BE49-F238E27FC236}">
                <a16:creationId xmlns:a16="http://schemas.microsoft.com/office/drawing/2014/main" id="{24B11663-8372-A341-B211-20953E3A088F}"/>
              </a:ext>
            </a:extLst>
          </p:cNvPr>
          <p:cNvSpPr>
            <a:spLocks noGrp="1"/>
          </p:cNvSpPr>
          <p:nvPr>
            <p:ph type="title"/>
          </p:nvPr>
        </p:nvSpPr>
        <p:spPr/>
        <p:txBody>
          <a:bodyPr/>
          <a:lstStyle/>
          <a:p>
            <a:r>
              <a:rPr lang="en-US" dirty="0"/>
              <a:t>What influences a data point’s Presence?</a:t>
            </a:r>
          </a:p>
        </p:txBody>
      </p:sp>
    </p:spTree>
    <p:extLst>
      <p:ext uri="{BB962C8B-B14F-4D97-AF65-F5344CB8AC3E}">
        <p14:creationId xmlns:p14="http://schemas.microsoft.com/office/powerpoint/2010/main" val="131631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If this probability is not dependent on </a:t>
            </a:r>
            <a:r>
              <a:rPr lang="en-US" dirty="0">
                <a:solidFill>
                  <a:schemeClr val="tx2"/>
                </a:solidFill>
              </a:rPr>
              <a:t>any</a:t>
            </a:r>
            <a:r>
              <a:rPr lang="en-US" dirty="0"/>
              <a:t> of the data, observed or unobserved, then the data is Missing Completely at Random (MCAR)</a:t>
            </a:r>
          </a:p>
          <a:p>
            <a:r>
              <a:rPr lang="en-US" dirty="0"/>
              <a:t>Suppose that X is the observed data and Y is the unobserved data. Call our “missing matrix” R</a:t>
            </a:r>
          </a:p>
          <a:p>
            <a:pPr indent="-228600"/>
            <a:r>
              <a:rPr lang="en-US" dirty="0"/>
              <a:t>Then, if the data are MCAR, P(R|X,Y) = ??????????</a:t>
            </a:r>
          </a:p>
          <a:p>
            <a:pPr indent="-228600" algn="ctr"/>
            <a:br>
              <a:rPr lang="en-US" dirty="0"/>
            </a:br>
            <a:r>
              <a:rPr lang="en-US" dirty="0"/>
              <a:t>P(R|X,Y) = P(R)</a:t>
            </a:r>
            <a:br>
              <a:rPr lang="en-US" dirty="0"/>
            </a:br>
            <a:endParaRPr lang="en-US" dirty="0"/>
          </a:p>
          <a:p>
            <a:pPr indent="-228600"/>
            <a:r>
              <a:rPr lang="en-US" dirty="0"/>
              <a:t>Probability of those rows missing is </a:t>
            </a:r>
            <a:r>
              <a:rPr lang="en-US" dirty="0">
                <a:solidFill>
                  <a:schemeClr val="tx2"/>
                </a:solidFill>
              </a:rPr>
              <a:t>independent</a:t>
            </a:r>
            <a:r>
              <a:rPr lang="en-US" dirty="0"/>
              <a:t> of anything.</a:t>
            </a:r>
          </a:p>
          <a:p>
            <a:endParaRPr lang="en-US" dirty="0"/>
          </a:p>
          <a:p>
            <a:endParaRPr lang="en-US" dirty="0"/>
          </a:p>
        </p:txBody>
      </p:sp>
      <p:sp>
        <p:nvSpPr>
          <p:cNvPr id="5" name="TextBox 4"/>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
        <p:nvSpPr>
          <p:cNvPr id="7" name="Title 6">
            <a:extLst>
              <a:ext uri="{FF2B5EF4-FFF2-40B4-BE49-F238E27FC236}">
                <a16:creationId xmlns:a16="http://schemas.microsoft.com/office/drawing/2014/main" id="{9F2B85A6-ECE9-6D4F-83E3-E293FAC6E4B0}"/>
              </a:ext>
            </a:extLst>
          </p:cNvPr>
          <p:cNvSpPr>
            <a:spLocks noGrp="1"/>
          </p:cNvSpPr>
          <p:nvPr>
            <p:ph type="title"/>
          </p:nvPr>
        </p:nvSpPr>
        <p:spPr/>
        <p:txBody>
          <a:bodyPr/>
          <a:lstStyle/>
          <a:p>
            <a:r>
              <a:rPr lang="en-US" dirty="0"/>
              <a:t>MCAR: Missing Completely at Random</a:t>
            </a:r>
          </a:p>
        </p:txBody>
      </p:sp>
    </p:spTree>
    <p:extLst>
      <p:ext uri="{BB962C8B-B14F-4D97-AF65-F5344CB8AC3E}">
        <p14:creationId xmlns:p14="http://schemas.microsoft.com/office/powerpoint/2010/main" val="322409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Totally Realistic MCAR Example</a:t>
            </a:r>
          </a:p>
        </p:txBody>
      </p:sp>
      <p:sp>
        <p:nvSpPr>
          <p:cNvPr id="4" name="Content Placeholder 3"/>
          <p:cNvSpPr>
            <a:spLocks noGrp="1"/>
          </p:cNvSpPr>
          <p:nvPr>
            <p:ph idx="1"/>
          </p:nvPr>
        </p:nvSpPr>
        <p:spPr>
          <a:xfrm>
            <a:off x="6916308" y="1694498"/>
            <a:ext cx="3166872" cy="4373563"/>
          </a:xfrm>
        </p:spPr>
        <p:txBody>
          <a:bodyPr>
            <a:normAutofit fontScale="85000" lnSpcReduction="10000"/>
          </a:bodyPr>
          <a:lstStyle/>
          <a:p>
            <a:pPr>
              <a:buClr>
                <a:schemeClr val="accent1">
                  <a:lumMod val="75000"/>
                </a:schemeClr>
              </a:buClr>
            </a:pPr>
            <a:r>
              <a:rPr lang="en-US" dirty="0"/>
              <a:t>You are running an experiment on plants grown in pots, when suddenly you have a nervous breakdown and smash some of the pots</a:t>
            </a:r>
          </a:p>
          <a:p>
            <a:pPr>
              <a:buClr>
                <a:schemeClr val="accent1">
                  <a:lumMod val="75000"/>
                </a:schemeClr>
              </a:buClr>
            </a:pPr>
            <a:endParaRPr lang="en-US" dirty="0"/>
          </a:p>
          <a:p>
            <a:pPr>
              <a:buClr>
                <a:schemeClr val="accent1">
                  <a:lumMod val="75000"/>
                </a:schemeClr>
              </a:buClr>
            </a:pPr>
            <a:r>
              <a:rPr lang="en-US" dirty="0"/>
              <a:t>You will probably not choose the plants to smash in a well-defined pattern, such as height age, etc.</a:t>
            </a:r>
          </a:p>
          <a:p>
            <a:pPr>
              <a:buClr>
                <a:schemeClr val="accent1">
                  <a:lumMod val="75000"/>
                </a:schemeClr>
              </a:buClr>
            </a:pPr>
            <a:endParaRPr lang="en-US" dirty="0"/>
          </a:p>
          <a:p>
            <a:pPr>
              <a:buClr>
                <a:schemeClr val="accent1">
                  <a:lumMod val="75000"/>
                </a:schemeClr>
              </a:buClr>
            </a:pPr>
            <a:r>
              <a:rPr lang="en-US" dirty="0"/>
              <a:t>Hence, the missing values generated from your act of madness will likely fall into the MCAR category</a:t>
            </a:r>
          </a:p>
          <a:p>
            <a:endParaRPr lang="en-US" dirty="0"/>
          </a:p>
        </p:txBody>
      </p:sp>
      <p:sp>
        <p:nvSpPr>
          <p:cNvPr id="3" name="Slide Number Placeholder 2"/>
          <p:cNvSpPr>
            <a:spLocks noGrp="1"/>
          </p:cNvSpPr>
          <p:nvPr>
            <p:ph type="sldNum" sz="quarter" idx="12"/>
          </p:nvPr>
        </p:nvSpPr>
        <p:spPr>
          <a:xfrm rot="16200000">
            <a:off x="8227377" y="5885497"/>
            <a:ext cx="1315721" cy="365125"/>
          </a:xfrm>
          <a:prstGeom prst="rect">
            <a:avLst/>
          </a:prstGeom>
        </p:spPr>
        <p:txBody>
          <a:bodyPr vert="horz" lIns="91440" tIns="45720" rIns="91440" bIns="45720" rtlCol="0" anchor="ctr"/>
          <a:lstStyle>
            <a:defPPr>
              <a:defRPr lang="en-US"/>
            </a:defPPr>
            <a:lvl1pPr marL="0" algn="l" defTabSz="457200" rtl="0" eaLnBrk="1" latinLnBrk="0" hangingPunct="1">
              <a:defRPr sz="2400" b="1"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2EF37A0-74FC-AB4F-AE4C-D9BFC6719E9F}" type="slidenum">
              <a:rPr lang="en-US" smtClean="0"/>
              <a:pPr/>
              <a:t>43</a:t>
            </a:fld>
            <a:endParaRPr lang="en-US"/>
          </a:p>
        </p:txBody>
      </p:sp>
      <p:sp>
        <p:nvSpPr>
          <p:cNvPr id="9" name="TextBox 8"/>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grpSp>
        <p:nvGrpSpPr>
          <p:cNvPr id="10" name="Group 9"/>
          <p:cNvGrpSpPr/>
          <p:nvPr/>
        </p:nvGrpSpPr>
        <p:grpSpPr>
          <a:xfrm>
            <a:off x="1951198" y="1421398"/>
            <a:ext cx="4951378" cy="4833353"/>
            <a:chOff x="427198" y="1421397"/>
            <a:chExt cx="4951378" cy="4833353"/>
          </a:xfrm>
        </p:grpSpPr>
        <p:pic>
          <p:nvPicPr>
            <p:cNvPr id="7" name="Picture 6"/>
            <p:cNvPicPr>
              <a:picLocks noChangeAspect="1"/>
            </p:cNvPicPr>
            <p:nvPr/>
          </p:nvPicPr>
          <p:blipFill>
            <a:blip r:embed="rId2"/>
            <a:stretch>
              <a:fillRect/>
            </a:stretch>
          </p:blipFill>
          <p:spPr>
            <a:xfrm>
              <a:off x="2054478" y="3956050"/>
              <a:ext cx="1587500" cy="2298700"/>
            </a:xfrm>
            <a:prstGeom prst="rect">
              <a:avLst/>
            </a:prstGeom>
          </p:spPr>
        </p:pic>
        <p:pic>
          <p:nvPicPr>
            <p:cNvPr id="8" name="Picture 7"/>
            <p:cNvPicPr>
              <a:picLocks noChangeAspect="1"/>
            </p:cNvPicPr>
            <p:nvPr/>
          </p:nvPicPr>
          <p:blipFill>
            <a:blip r:embed="rId2"/>
            <a:stretch>
              <a:fillRect/>
            </a:stretch>
          </p:blipFill>
          <p:spPr>
            <a:xfrm>
              <a:off x="3791076" y="3623322"/>
              <a:ext cx="1587500" cy="22987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9848204" flipH="1">
              <a:off x="427198" y="1421397"/>
              <a:ext cx="3254560" cy="3320321"/>
            </a:xfrm>
            <a:prstGeom prst="rect">
              <a:avLst/>
            </a:prstGeom>
          </p:spPr>
        </p:pic>
      </p:grpSp>
    </p:spTree>
    <p:extLst>
      <p:ext uri="{BB962C8B-B14F-4D97-AF65-F5344CB8AC3E}">
        <p14:creationId xmlns:p14="http://schemas.microsoft.com/office/powerpoint/2010/main" val="223949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 completely random mechanism for generating missing-ness in your data set just isn’t very realistic</a:t>
            </a:r>
          </a:p>
          <a:p>
            <a:r>
              <a:rPr lang="en-US" dirty="0"/>
              <a:t>Usually, missing data is missing for a reason:</a:t>
            </a:r>
          </a:p>
          <a:p>
            <a:pPr marL="342900" indent="-342900">
              <a:buFont typeface="Arial" charset="0"/>
              <a:buChar char="•"/>
            </a:pPr>
            <a:r>
              <a:rPr lang="en-US" dirty="0"/>
              <a:t>Maybe older people are less likely to answer web-delivered questions on surveys</a:t>
            </a:r>
          </a:p>
          <a:p>
            <a:pPr marL="342900" indent="-342900">
              <a:buFont typeface="Arial" charset="0"/>
              <a:buChar char="•"/>
            </a:pPr>
            <a:r>
              <a:rPr lang="en-US" dirty="0"/>
              <a:t>In longitudinal studies people may die before they have completed the entire study</a:t>
            </a:r>
          </a:p>
          <a:p>
            <a:pPr marL="342900" indent="-342900">
              <a:buFont typeface="Arial" charset="0"/>
              <a:buChar char="•"/>
            </a:pPr>
            <a:r>
              <a:rPr lang="en-US" dirty="0"/>
              <a:t>Companies may be reluctant to reveal financial information</a:t>
            </a:r>
          </a:p>
        </p:txBody>
      </p:sp>
      <p:sp>
        <p:nvSpPr>
          <p:cNvPr id="6" name="Title 5">
            <a:extLst>
              <a:ext uri="{FF2B5EF4-FFF2-40B4-BE49-F238E27FC236}">
                <a16:creationId xmlns:a16="http://schemas.microsoft.com/office/drawing/2014/main" id="{D43DC35C-009D-5646-951F-9B32AC9705EE}"/>
              </a:ext>
            </a:extLst>
          </p:cNvPr>
          <p:cNvSpPr>
            <a:spLocks noGrp="1"/>
          </p:cNvSpPr>
          <p:nvPr>
            <p:ph type="title"/>
          </p:nvPr>
        </p:nvSpPr>
        <p:spPr/>
        <p:txBody>
          <a:bodyPr/>
          <a:lstStyle/>
          <a:p>
            <a:r>
              <a:rPr lang="en-US" dirty="0"/>
              <a:t>Applicability of MCAR</a:t>
            </a:r>
          </a:p>
        </p:txBody>
      </p:sp>
    </p:spTree>
    <p:extLst>
      <p:ext uri="{BB962C8B-B14F-4D97-AF65-F5344CB8AC3E}">
        <p14:creationId xmlns:p14="http://schemas.microsoft.com/office/powerpoint/2010/main" val="221171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t>Missing at Random (MAR): probability of missing data is dependent on the observed data but not the unobserved data</a:t>
            </a:r>
          </a:p>
          <a:p>
            <a:r>
              <a:rPr lang="en-US" dirty="0"/>
              <a:t>Suppose that X is the observed data and Y is the unobserved data. Call our “missing matrix” R</a:t>
            </a:r>
          </a:p>
          <a:p>
            <a:pPr indent="-228600"/>
            <a:r>
              <a:rPr lang="en-US" dirty="0"/>
              <a:t>Then, if the data </a:t>
            </a:r>
            <a:r>
              <a:rPr lang="en-US"/>
              <a:t>are MAR</a:t>
            </a:r>
            <a:r>
              <a:rPr lang="en-US" dirty="0"/>
              <a:t>, P(R|X,Y) = ??????????</a:t>
            </a:r>
          </a:p>
          <a:p>
            <a:pPr indent="-228600" algn="ctr"/>
            <a:br>
              <a:rPr lang="en-US" dirty="0"/>
            </a:br>
            <a:r>
              <a:rPr lang="en-US" dirty="0"/>
              <a:t>P(R|X,Y) = P(R|X)</a:t>
            </a:r>
            <a:br>
              <a:rPr lang="en-US" dirty="0"/>
            </a:br>
            <a:endParaRPr lang="en-US" dirty="0"/>
          </a:p>
          <a:p>
            <a:r>
              <a:rPr lang="en-US" dirty="0"/>
              <a:t>Not exactly random (in the vernacular sense).</a:t>
            </a:r>
          </a:p>
          <a:p>
            <a:pPr marL="342900" indent="-342900">
              <a:buFont typeface="Arial" charset="0"/>
              <a:buChar char="•"/>
            </a:pPr>
            <a:r>
              <a:rPr lang="en-US" b="0" dirty="0"/>
              <a:t>There is a probabilistic mechanism that is associated with whether the data is missing</a:t>
            </a:r>
          </a:p>
          <a:p>
            <a:pPr marL="342900" indent="-342900">
              <a:buFont typeface="Arial" charset="0"/>
              <a:buChar char="•"/>
            </a:pPr>
            <a:r>
              <a:rPr lang="en-US" b="0" dirty="0"/>
              <a:t>Mechanism takes the observed data as input</a:t>
            </a:r>
          </a:p>
        </p:txBody>
      </p:sp>
      <p:sp>
        <p:nvSpPr>
          <p:cNvPr id="6" name="Title 5">
            <a:extLst>
              <a:ext uri="{FF2B5EF4-FFF2-40B4-BE49-F238E27FC236}">
                <a16:creationId xmlns:a16="http://schemas.microsoft.com/office/drawing/2014/main" id="{B95F4708-359B-1A40-B52D-257C88919CC5}"/>
              </a:ext>
            </a:extLst>
          </p:cNvPr>
          <p:cNvSpPr>
            <a:spLocks noGrp="1"/>
          </p:cNvSpPr>
          <p:nvPr>
            <p:ph type="title"/>
          </p:nvPr>
        </p:nvSpPr>
        <p:spPr/>
        <p:txBody>
          <a:bodyPr/>
          <a:lstStyle/>
          <a:p>
            <a:r>
              <a:rPr lang="en-US" dirty="0"/>
              <a:t>MAR: Missing at Random</a:t>
            </a:r>
          </a:p>
        </p:txBody>
      </p:sp>
    </p:spTree>
    <p:extLst>
      <p:ext uri="{BB962C8B-B14F-4D97-AF65-F5344CB8AC3E}">
        <p14:creationId xmlns:p14="http://schemas.microsoft.com/office/powerpoint/2010/main" val="200973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5" name="TextBox 4"/>
          <p:cNvSpPr txBox="1"/>
          <p:nvPr/>
        </p:nvSpPr>
        <p:spPr>
          <a:xfrm>
            <a:off x="1524000" y="0"/>
            <a:ext cx="9144000" cy="7725192"/>
          </a:xfrm>
          <a:prstGeom prst="rect">
            <a:avLst/>
          </a:prstGeom>
          <a:noFill/>
        </p:spPr>
        <p:txBody>
          <a:bodyPr wrap="square" rtlCol="0" anchor="ctr">
            <a:spAutoFit/>
          </a:bodyPr>
          <a:lstStyle/>
          <a:p>
            <a:pPr algn="ctr"/>
            <a:r>
              <a:rPr lang="en-US" sz="49600" dirty="0"/>
              <a:t>?</a:t>
            </a:r>
          </a:p>
        </p:txBody>
      </p:sp>
    </p:spTree>
    <p:extLst>
      <p:ext uri="{BB962C8B-B14F-4D97-AF65-F5344CB8AC3E}">
        <p14:creationId xmlns:p14="http://schemas.microsoft.com/office/powerpoint/2010/main" val="8971489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 Key Point</a:t>
            </a:r>
          </a:p>
        </p:txBody>
      </p:sp>
      <p:sp>
        <p:nvSpPr>
          <p:cNvPr id="3" name="Content Placeholder 2"/>
          <p:cNvSpPr>
            <a:spLocks noGrp="1"/>
          </p:cNvSpPr>
          <p:nvPr>
            <p:ph idx="1"/>
          </p:nvPr>
        </p:nvSpPr>
        <p:spPr/>
        <p:txBody>
          <a:bodyPr/>
          <a:lstStyle/>
          <a:p>
            <a:r>
              <a:rPr lang="en-US" dirty="0"/>
              <a:t>We can </a:t>
            </a:r>
            <a:r>
              <a:rPr lang="en-US" dirty="0">
                <a:solidFill>
                  <a:schemeClr val="tx2"/>
                </a:solidFill>
              </a:rPr>
              <a:t>model</a:t>
            </a:r>
            <a:r>
              <a:rPr lang="en-US" dirty="0"/>
              <a:t> that latent mechanism and compensate for it</a:t>
            </a:r>
          </a:p>
          <a:p>
            <a:r>
              <a:rPr lang="en-US" dirty="0">
                <a:solidFill>
                  <a:schemeClr val="tx2"/>
                </a:solidFill>
              </a:rPr>
              <a:t>Imputation</a:t>
            </a:r>
            <a:r>
              <a:rPr lang="en-US" dirty="0"/>
              <a:t>: replacing missing data with substituted values</a:t>
            </a:r>
          </a:p>
          <a:p>
            <a:pPr marL="342900" indent="-342900">
              <a:buFont typeface="Arial" charset="0"/>
              <a:buChar char="•"/>
            </a:pPr>
            <a:r>
              <a:rPr lang="en-US" b="0" dirty="0"/>
              <a:t>Models today will assume MAR</a:t>
            </a:r>
          </a:p>
          <a:p>
            <a:r>
              <a:rPr lang="en-US" dirty="0"/>
              <a:t>Example: if age is known, you can model missing-ness as a function of age</a:t>
            </a:r>
          </a:p>
          <a:p>
            <a:r>
              <a:rPr lang="en-US" dirty="0"/>
              <a:t>Whether or not missing data is MAR or the next type, Missing Not at Random (MNAR), is not* testable.</a:t>
            </a:r>
          </a:p>
          <a:p>
            <a:pPr marL="342900" indent="-342900">
              <a:buFont typeface="Arial" charset="0"/>
              <a:buChar char="•"/>
            </a:pPr>
            <a:r>
              <a:rPr lang="en-US" b="0" dirty="0"/>
              <a:t>Requires you to “understand” your data</a:t>
            </a:r>
          </a:p>
        </p:txBody>
      </p:sp>
      <p:sp>
        <p:nvSpPr>
          <p:cNvPr id="5" name="TextBox 4"/>
          <p:cNvSpPr txBox="1"/>
          <p:nvPr/>
        </p:nvSpPr>
        <p:spPr>
          <a:xfrm>
            <a:off x="3097968" y="6430780"/>
            <a:ext cx="6925457" cy="369332"/>
          </a:xfrm>
          <a:prstGeom prst="rect">
            <a:avLst/>
          </a:prstGeom>
          <a:noFill/>
        </p:spPr>
        <p:txBody>
          <a:bodyPr wrap="square" rtlCol="0">
            <a:spAutoFit/>
          </a:bodyPr>
          <a:lstStyle/>
          <a:p>
            <a:r>
              <a:rPr lang="en-US" dirty="0"/>
              <a:t>*unless you can get the missing data (e.g., </a:t>
            </a:r>
            <a:r>
              <a:rPr lang="en-US"/>
              <a:t>post-study phone calls) </a:t>
            </a:r>
            <a:endParaRPr lang="en-US" dirty="0"/>
          </a:p>
        </p:txBody>
      </p:sp>
    </p:spTree>
    <p:extLst>
      <p:ext uri="{BB962C8B-B14F-4D97-AF65-F5344CB8AC3E}">
        <p14:creationId xmlns:p14="http://schemas.microsoft.com/office/powerpoint/2010/main" val="44240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MNAR: missing-ness has something to do with the missing data itself</a:t>
            </a:r>
          </a:p>
          <a:p>
            <a:r>
              <a:rPr lang="en-US" dirty="0"/>
              <a:t>Examples: ??????????</a:t>
            </a:r>
          </a:p>
          <a:p>
            <a:pPr marL="342900" indent="-342900">
              <a:buFont typeface="Arial" charset="0"/>
              <a:buChar char="•"/>
            </a:pPr>
            <a:r>
              <a:rPr lang="en-US" b="0" dirty="0"/>
              <a:t>Do you binge drink?  Do you have a trust fund?  Do you use illegal drugs?  What is your sexuality?  Are you depressed?</a:t>
            </a:r>
          </a:p>
          <a:p>
            <a:r>
              <a:rPr lang="en-US" dirty="0"/>
              <a:t>Said to be “non-ignorable”:</a:t>
            </a:r>
          </a:p>
          <a:p>
            <a:pPr marL="342900" indent="-342900">
              <a:buFont typeface="Arial" charset="0"/>
              <a:buChar char="•"/>
            </a:pPr>
            <a:r>
              <a:rPr lang="en-US" b="0" dirty="0"/>
              <a:t>Missing data mechanism must be considered as you deal with the missing data</a:t>
            </a:r>
          </a:p>
          <a:p>
            <a:pPr marL="342900" indent="-342900">
              <a:buFont typeface="Arial" charset="0"/>
              <a:buChar char="•"/>
            </a:pPr>
            <a:r>
              <a:rPr lang="en-US" b="0" dirty="0"/>
              <a:t>Must include model for why the data are missing, and best guesses as to what the data might be</a:t>
            </a:r>
            <a:endParaRPr lang="en-US" dirty="0"/>
          </a:p>
          <a:p>
            <a:endParaRPr lang="en-US" dirty="0"/>
          </a:p>
        </p:txBody>
      </p:sp>
      <p:sp>
        <p:nvSpPr>
          <p:cNvPr id="6" name="Title 5">
            <a:extLst>
              <a:ext uri="{FF2B5EF4-FFF2-40B4-BE49-F238E27FC236}">
                <a16:creationId xmlns:a16="http://schemas.microsoft.com/office/drawing/2014/main" id="{6038F004-32B4-6441-8F0E-3F1AF254A88D}"/>
              </a:ext>
            </a:extLst>
          </p:cNvPr>
          <p:cNvSpPr>
            <a:spLocks noGrp="1"/>
          </p:cNvSpPr>
          <p:nvPr>
            <p:ph type="title"/>
          </p:nvPr>
        </p:nvSpPr>
        <p:spPr/>
        <p:txBody>
          <a:bodyPr/>
          <a:lstStyle/>
          <a:p>
            <a:r>
              <a:rPr lang="en-US" dirty="0"/>
              <a:t>MNAR: Missing Not at Random</a:t>
            </a:r>
          </a:p>
        </p:txBody>
      </p:sp>
    </p:spTree>
    <p:extLst>
      <p:ext uri="{BB962C8B-B14F-4D97-AF65-F5344CB8AC3E}">
        <p14:creationId xmlns:p14="http://schemas.microsoft.com/office/powerpoint/2010/main" val="178974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Back to CSIC </a:t>
            </a:r>
            <a:r>
              <a:rPr lang="mr-IN" dirty="0"/>
              <a:t>…</a:t>
            </a:r>
            <a:endParaRPr lang="en-US" dirty="0"/>
          </a:p>
        </p:txBody>
      </p:sp>
      <p:sp>
        <p:nvSpPr>
          <p:cNvPr id="3" name="Content Placeholder 2"/>
          <p:cNvSpPr>
            <a:spLocks noGrp="1"/>
          </p:cNvSpPr>
          <p:nvPr>
            <p:ph idx="1"/>
          </p:nvPr>
        </p:nvSpPr>
        <p:spPr>
          <a:xfrm>
            <a:off x="1981201" y="1752601"/>
            <a:ext cx="4174761" cy="4373563"/>
          </a:xfrm>
        </p:spPr>
        <p:txBody>
          <a:bodyPr/>
          <a:lstStyle/>
          <a:p>
            <a:r>
              <a:rPr lang="en-US" dirty="0"/>
              <a:t>Is the the missing data:</a:t>
            </a:r>
          </a:p>
          <a:p>
            <a:pPr marL="342900" indent="-342900">
              <a:buFont typeface="Arial" charset="0"/>
              <a:buChar char="•"/>
            </a:pPr>
            <a:r>
              <a:rPr lang="en-US" dirty="0"/>
              <a:t>MCAR;</a:t>
            </a:r>
          </a:p>
          <a:p>
            <a:pPr marL="342900" indent="-342900">
              <a:buFont typeface="Arial" charset="0"/>
              <a:buChar char="•"/>
            </a:pPr>
            <a:r>
              <a:rPr lang="en-US" dirty="0"/>
              <a:t>MAR; or</a:t>
            </a:r>
          </a:p>
          <a:p>
            <a:pPr marL="342900" indent="-342900">
              <a:buFont typeface="Arial" charset="0"/>
              <a:buChar char="•"/>
            </a:pPr>
            <a:r>
              <a:rPr lang="en-US" dirty="0"/>
              <a:t>MNAR?</a:t>
            </a:r>
          </a:p>
          <a:p>
            <a:r>
              <a:rPr lang="en-US" dirty="0"/>
              <a:t>???????????</a:t>
            </a:r>
          </a:p>
        </p:txBody>
      </p:sp>
      <p:grpSp>
        <p:nvGrpSpPr>
          <p:cNvPr id="9" name="Group 8"/>
          <p:cNvGrpSpPr/>
          <p:nvPr/>
        </p:nvGrpSpPr>
        <p:grpSpPr>
          <a:xfrm>
            <a:off x="2245508" y="4323319"/>
            <a:ext cx="3693929" cy="1878767"/>
            <a:chOff x="2698502" y="2362781"/>
            <a:chExt cx="3693929" cy="1878767"/>
          </a:xfrm>
        </p:grpSpPr>
        <p:pic>
          <p:nvPicPr>
            <p:cNvPr id="10" name="Picture 3" descr="C:\Users\student\AppData\Local\Microsoft\Windows\Temporary Internet Files\Content.IE5\ELHXT5KX\MC900083423[1].wm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698502" y="2512315"/>
              <a:ext cx="829704" cy="16150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87408" y="2362781"/>
              <a:ext cx="2505023" cy="1878767"/>
            </a:xfrm>
            <a:prstGeom prst="roundRect">
              <a:avLst>
                <a:gd name="adj" fmla="val 8594"/>
              </a:avLst>
            </a:prstGeom>
            <a:solidFill>
              <a:srgbClr val="FFFFFF">
                <a:shade val="85000"/>
              </a:srgbClr>
            </a:solidFill>
            <a:ln>
              <a:noFill/>
            </a:ln>
            <a:effectLst/>
          </p:spPr>
        </p:pic>
      </p:grpSp>
      <p:graphicFrame>
        <p:nvGraphicFramePr>
          <p:cNvPr id="12" name="Content Placeholder 9"/>
          <p:cNvGraphicFramePr>
            <a:graphicFrameLocks/>
          </p:cNvGraphicFramePr>
          <p:nvPr/>
        </p:nvGraphicFramePr>
        <p:xfrm>
          <a:off x="6464976" y="1630272"/>
          <a:ext cx="3635115" cy="4618219"/>
        </p:xfrm>
        <a:graphic>
          <a:graphicData uri="http://schemas.openxmlformats.org/drawingml/2006/table">
            <a:tbl>
              <a:tblPr firstRow="1">
                <a:tableStyleId>{7E9639D4-E3E2-4D34-9284-5A2195B3D0D7}</a:tableStyleId>
              </a:tblPr>
              <a:tblGrid>
                <a:gridCol w="1596374">
                  <a:extLst>
                    <a:ext uri="{9D8B030D-6E8A-4147-A177-3AD203B41FA5}">
                      <a16:colId xmlns:a16="http://schemas.microsoft.com/office/drawing/2014/main" val="20000"/>
                    </a:ext>
                  </a:extLst>
                </a:gridCol>
                <a:gridCol w="1096305">
                  <a:extLst>
                    <a:ext uri="{9D8B030D-6E8A-4147-A177-3AD203B41FA5}">
                      <a16:colId xmlns:a16="http://schemas.microsoft.com/office/drawing/2014/main" val="20001"/>
                    </a:ext>
                  </a:extLst>
                </a:gridCol>
                <a:gridCol w="942436">
                  <a:extLst>
                    <a:ext uri="{9D8B030D-6E8A-4147-A177-3AD203B41FA5}">
                      <a16:colId xmlns:a16="http://schemas.microsoft.com/office/drawing/2014/main" val="20002"/>
                    </a:ext>
                  </a:extLst>
                </a:gridCol>
              </a:tblGrid>
              <a:tr h="416667">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259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C</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6259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259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368302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Missing Data</a:t>
            </a:r>
          </a:p>
        </p:txBody>
      </p:sp>
      <p:sp>
        <p:nvSpPr>
          <p:cNvPr id="3" name="Content Placeholder 2"/>
          <p:cNvSpPr>
            <a:spLocks noGrp="1"/>
          </p:cNvSpPr>
          <p:nvPr>
            <p:ph idx="1"/>
          </p:nvPr>
        </p:nvSpPr>
        <p:spPr>
          <a:xfrm>
            <a:off x="609601" y="1803788"/>
            <a:ext cx="7299366" cy="4322377"/>
          </a:xfrm>
        </p:spPr>
        <p:txBody>
          <a:bodyPr/>
          <a:lstStyle/>
          <a:p>
            <a:r>
              <a:rPr lang="en-US" dirty="0"/>
              <a:t>Missing data is information that we want to know, but don’t!</a:t>
            </a:r>
          </a:p>
          <a:p>
            <a:endParaRPr lang="en-US" dirty="0"/>
          </a:p>
          <a:p>
            <a:r>
              <a:rPr lang="en-US" dirty="0"/>
              <a:t>It can come in many forms, e.g.:</a:t>
            </a:r>
          </a:p>
          <a:p>
            <a:pPr lvl="1"/>
            <a:r>
              <a:rPr lang="en-US" b="0" dirty="0"/>
              <a:t>People not answering questions on surveys</a:t>
            </a:r>
          </a:p>
          <a:p>
            <a:pPr lvl="1"/>
            <a:r>
              <a:rPr lang="en-US" b="0" dirty="0"/>
              <a:t>Inaccurate recordings of the height of plants that need to be discarded</a:t>
            </a:r>
          </a:p>
          <a:p>
            <a:pPr lvl="1"/>
            <a:r>
              <a:rPr lang="en-US" b="0" dirty="0"/>
              <a:t>Canceled runs in a driving experiment due to rain</a:t>
            </a:r>
          </a:p>
          <a:p>
            <a:pPr lvl="1"/>
            <a:endParaRPr lang="en-US" b="0" dirty="0"/>
          </a:p>
          <a:p>
            <a:r>
              <a:rPr lang="en-US" dirty="0"/>
              <a:t>Could also consider missing columns (no collection at all) to be missing data </a:t>
            </a:r>
            <a:r>
              <a:rPr lang="mr-IN" dirty="0"/>
              <a:t>…</a:t>
            </a:r>
            <a:endParaRPr lang="en-US" dirty="0"/>
          </a:p>
        </p:txBody>
      </p:sp>
      <p:sp>
        <p:nvSpPr>
          <p:cNvPr id="4" name="TextBox 3"/>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pic>
        <p:nvPicPr>
          <p:cNvPr id="6" name="Picture 5">
            <a:extLst>
              <a:ext uri="{FF2B5EF4-FFF2-40B4-BE49-F238E27FC236}">
                <a16:creationId xmlns:a16="http://schemas.microsoft.com/office/drawing/2014/main" id="{0BC62592-0EAB-5C43-8C1C-B951EF353DD2}"/>
              </a:ext>
            </a:extLst>
          </p:cNvPr>
          <p:cNvPicPr>
            <a:picLocks noChangeAspect="1"/>
          </p:cNvPicPr>
          <p:nvPr/>
        </p:nvPicPr>
        <p:blipFill>
          <a:blip r:embed="rId2"/>
          <a:stretch>
            <a:fillRect/>
          </a:stretch>
        </p:blipFill>
        <p:spPr>
          <a:xfrm>
            <a:off x="9110792" y="1675037"/>
            <a:ext cx="2232165" cy="3126282"/>
          </a:xfrm>
          <a:prstGeom prst="rect">
            <a:avLst/>
          </a:prstGeom>
        </p:spPr>
      </p:pic>
    </p:spTree>
    <p:extLst>
      <p:ext uri="{BB962C8B-B14F-4D97-AF65-F5344CB8AC3E}">
        <p14:creationId xmlns:p14="http://schemas.microsoft.com/office/powerpoint/2010/main" val="240298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variable</a:t>
            </a:r>
          </a:p>
        </p:txBody>
      </p:sp>
      <p:sp>
        <p:nvSpPr>
          <p:cNvPr id="3" name="Content Placeholder 2"/>
          <p:cNvSpPr>
            <a:spLocks noGrp="1"/>
          </p:cNvSpPr>
          <p:nvPr>
            <p:ph idx="1"/>
          </p:nvPr>
        </p:nvSpPr>
        <p:spPr/>
        <p:txBody>
          <a:bodyPr/>
          <a:lstStyle/>
          <a:p>
            <a:r>
              <a:rPr lang="en-US" dirty="0"/>
              <a:t>Bring in the GPA:</a:t>
            </a:r>
          </a:p>
          <a:p>
            <a:r>
              <a:rPr lang="en-US" dirty="0"/>
              <a:t>Does this change anything?</a:t>
            </a:r>
          </a:p>
        </p:txBody>
      </p:sp>
      <p:graphicFrame>
        <p:nvGraphicFramePr>
          <p:cNvPr id="4" name="Content Placeholder 9"/>
          <p:cNvGraphicFramePr>
            <a:graphicFrameLocks/>
          </p:cNvGraphicFramePr>
          <p:nvPr>
            <p:extLst>
              <p:ext uri="{D42A27DB-BD31-4B8C-83A1-F6EECF244321}">
                <p14:modId xmlns:p14="http://schemas.microsoft.com/office/powerpoint/2010/main" val="4039165577"/>
              </p:ext>
            </p:extLst>
          </p:nvPr>
        </p:nvGraphicFramePr>
        <p:xfrm>
          <a:off x="5658753" y="1752600"/>
          <a:ext cx="4227295" cy="4748214"/>
        </p:xfrm>
        <a:graphic>
          <a:graphicData uri="http://schemas.openxmlformats.org/drawingml/2006/table">
            <a:tbl>
              <a:tblPr firstRow="1">
                <a:tableStyleId>{7E9639D4-E3E2-4D34-9284-5A2195B3D0D7}</a:tableStyleId>
              </a:tblPr>
              <a:tblGrid>
                <a:gridCol w="1245778">
                  <a:extLst>
                    <a:ext uri="{9D8B030D-6E8A-4147-A177-3AD203B41FA5}">
                      <a16:colId xmlns:a16="http://schemas.microsoft.com/office/drawing/2014/main" val="20000"/>
                    </a:ext>
                  </a:extLst>
                </a:gridCol>
                <a:gridCol w="1124125">
                  <a:extLst>
                    <a:ext uri="{9D8B030D-6E8A-4147-A177-3AD203B41FA5}">
                      <a16:colId xmlns:a16="http://schemas.microsoft.com/office/drawing/2014/main" val="20001"/>
                    </a:ext>
                  </a:extLst>
                </a:gridCol>
                <a:gridCol w="954337">
                  <a:extLst>
                    <a:ext uri="{9D8B030D-6E8A-4147-A177-3AD203B41FA5}">
                      <a16:colId xmlns:a16="http://schemas.microsoft.com/office/drawing/2014/main" val="20002"/>
                    </a:ext>
                  </a:extLst>
                </a:gridCol>
                <a:gridCol w="903055">
                  <a:extLst>
                    <a:ext uri="{9D8B030D-6E8A-4147-A177-3AD203B41FA5}">
                      <a16:colId xmlns:a16="http://schemas.microsoft.com/office/drawing/2014/main" val="20003"/>
                    </a:ext>
                  </a:extLst>
                </a:gridCol>
              </a:tblGrid>
              <a:tr h="523622">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GPA</a:t>
                      </a:r>
                      <a:endParaRPr lang="en-US" sz="1400" b="0" i="0" u="none" strike="noStrike" dirty="0">
                        <a:solidFill>
                          <a:schemeClr val="bg1"/>
                        </a:solidFill>
                        <a:effectLst/>
                        <a:latin typeface="Garamond" panose="02020404030301010803" pitchFamily="18" charset="0"/>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403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3.4</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403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3.6</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A</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403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3.7</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B</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403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3.9</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A</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6403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2.5</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6403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3.2</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 </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2.9</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3.3</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4.0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3.65</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3.4</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C</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64037">
                <a:tc>
                  <a:txBody>
                    <a:bodyPr/>
                    <a:lstStyle/>
                    <a:p>
                      <a:pPr algn="ctr" fontAlgn="ctr"/>
                      <a:r>
                        <a:rPr lang="en-US" sz="1400" u="none" strike="noStrike">
                          <a:effectLst/>
                        </a:rPr>
                        <a:t>Red</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2.2</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4037">
                <a:tc>
                  <a:txBody>
                    <a:bodyPr/>
                    <a:lstStyle/>
                    <a:p>
                      <a:pPr algn="ctr" fontAlgn="ctr"/>
                      <a:r>
                        <a:rPr lang="en-US" sz="1400" u="none" strike="noStrike">
                          <a:effectLst/>
                        </a:rPr>
                        <a:t>Red</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3.8</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3.8</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a:effectLst/>
                        </a:rPr>
                        <a:t>M</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3.67</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42655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rot="16200000">
            <a:off x="8227377" y="5885497"/>
            <a:ext cx="1315721" cy="365125"/>
          </a:xfrm>
          <a:prstGeom prst="rect">
            <a:avLst/>
          </a:prstGeom>
        </p:spPr>
        <p:txBody>
          <a:bodyPr vert="horz" lIns="91440" tIns="45720" rIns="91440" bIns="45720" rtlCol="0" anchor="ctr"/>
          <a:lstStyle>
            <a:defPPr>
              <a:defRPr lang="en-US"/>
            </a:defPPr>
            <a:lvl1pPr marL="0" algn="l" defTabSz="457200" rtl="0" eaLnBrk="1" latinLnBrk="0" hangingPunct="1">
              <a:defRPr sz="2400" b="1"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2EF37A0-74FC-AB4F-AE4C-D9BFC6719E9F}" type="slidenum">
              <a:rPr lang="en-US" smtClean="0"/>
              <a:pPr/>
              <a:t>51</a:t>
            </a:fld>
            <a:endParaRPr lang="en-US"/>
          </a:p>
        </p:txBody>
      </p:sp>
      <p:pic>
        <p:nvPicPr>
          <p:cNvPr id="7" name="Picture 6"/>
          <p:cNvPicPr>
            <a:picLocks noChangeAspect="1"/>
          </p:cNvPicPr>
          <p:nvPr/>
        </p:nvPicPr>
        <p:blipFill>
          <a:blip r:embed="rId2"/>
          <a:stretch>
            <a:fillRect/>
          </a:stretch>
        </p:blipFill>
        <p:spPr>
          <a:xfrm>
            <a:off x="5740924" y="965203"/>
            <a:ext cx="4267199" cy="5760718"/>
          </a:xfrm>
          <a:prstGeom prst="rect">
            <a:avLst/>
          </a:prstGeom>
        </p:spPr>
      </p:pic>
      <p:sp>
        <p:nvSpPr>
          <p:cNvPr id="8" name="Title 1"/>
          <p:cNvSpPr>
            <a:spLocks noGrp="1"/>
          </p:cNvSpPr>
          <p:nvPr>
            <p:ph type="title"/>
          </p:nvPr>
        </p:nvSpPr>
        <p:spPr>
          <a:xfrm>
            <a:off x="402056" y="5547152"/>
            <a:ext cx="7959777" cy="1041816"/>
          </a:xfrm>
        </p:spPr>
        <p:txBody>
          <a:bodyPr>
            <a:normAutofit/>
          </a:bodyPr>
          <a:lstStyle/>
          <a:p>
            <a:r>
              <a:rPr lang="en-US" dirty="0"/>
              <a:t>Handling </a:t>
            </a:r>
            <a:r>
              <a:rPr lang="en-US" dirty="0">
                <a:solidFill>
                  <a:srgbClr val="215C4E"/>
                </a:solidFill>
              </a:rPr>
              <a:t>Missing Data </a:t>
            </a:r>
            <a:r>
              <a:rPr lang="mr-IN" dirty="0">
                <a:solidFill>
                  <a:srgbClr val="215C4E"/>
                </a:solidFill>
              </a:rPr>
              <a:t>…</a:t>
            </a:r>
            <a:r>
              <a:rPr lang="en-US" dirty="0">
                <a:solidFill>
                  <a:srgbClr val="215C4E"/>
                </a:solidFill>
              </a:rPr>
              <a:t> </a:t>
            </a:r>
          </a:p>
        </p:txBody>
      </p:sp>
    </p:spTree>
    <p:extLst>
      <p:ext uri="{BB962C8B-B14F-4D97-AF65-F5344CB8AC3E}">
        <p14:creationId xmlns:p14="http://schemas.microsoft.com/office/powerpoint/2010/main" val="24197017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solidFill>
                  <a:schemeClr val="tx2"/>
                </a:solidFill>
              </a:rPr>
              <a:t>Mean imputation</a:t>
            </a:r>
            <a:r>
              <a:rPr lang="en-US" dirty="0"/>
              <a:t>: imputing the </a:t>
            </a:r>
            <a:r>
              <a:rPr lang="en-US" dirty="0">
                <a:solidFill>
                  <a:schemeClr val="tx2"/>
                </a:solidFill>
              </a:rPr>
              <a:t>average</a:t>
            </a:r>
            <a:r>
              <a:rPr lang="en-US" dirty="0"/>
              <a:t> from observed cases for all missing values of a variable</a:t>
            </a:r>
          </a:p>
          <a:p>
            <a:r>
              <a:rPr lang="en-US" dirty="0">
                <a:solidFill>
                  <a:schemeClr val="tx2"/>
                </a:solidFill>
              </a:rPr>
              <a:t>Hot-deck imputation</a:t>
            </a:r>
            <a:r>
              <a:rPr lang="en-US" dirty="0"/>
              <a:t>: imputing a value from another subject, or “donor,” that is most like the subject in terms of observed variables</a:t>
            </a:r>
          </a:p>
          <a:p>
            <a:pPr marL="342900" indent="-342900">
              <a:buFont typeface="Arial" charset="0"/>
              <a:buChar char="•"/>
            </a:pPr>
            <a:r>
              <a:rPr lang="en-US" b="0" dirty="0"/>
              <a:t>Last observation carried forward (LOCF): order the dataset somehow and then fill in a missing value with its neighbor</a:t>
            </a:r>
          </a:p>
          <a:p>
            <a:r>
              <a:rPr lang="en-US" dirty="0">
                <a:solidFill>
                  <a:schemeClr val="tx2"/>
                </a:solidFill>
              </a:rPr>
              <a:t>Cold-deck imputation</a:t>
            </a:r>
            <a:r>
              <a:rPr lang="en-US" dirty="0"/>
              <a:t>: bring in other datasets</a:t>
            </a:r>
          </a:p>
          <a:p>
            <a:r>
              <a:rPr lang="en-US" dirty="0"/>
              <a:t>Old and busted:</a:t>
            </a:r>
          </a:p>
          <a:p>
            <a:pPr marL="342900" indent="-342900">
              <a:buFont typeface="Arial" charset="0"/>
              <a:buChar char="•"/>
            </a:pPr>
            <a:r>
              <a:rPr lang="en-US" b="0" dirty="0"/>
              <a:t>All fundamentally impose too much precision.</a:t>
            </a:r>
          </a:p>
          <a:p>
            <a:pPr marL="342900" indent="-342900">
              <a:buFont typeface="Arial" charset="0"/>
              <a:buChar char="•"/>
            </a:pPr>
            <a:r>
              <a:rPr lang="en-US" b="0" dirty="0"/>
              <a:t>Have uncertainty over what unobserved values actually are</a:t>
            </a:r>
          </a:p>
          <a:p>
            <a:pPr marL="342900" indent="-342900">
              <a:buFont typeface="Arial" charset="0"/>
              <a:buChar char="•"/>
            </a:pPr>
            <a:r>
              <a:rPr lang="en-US" b="0" dirty="0"/>
              <a:t>Developed before cheap computation</a:t>
            </a:r>
          </a:p>
        </p:txBody>
      </p:sp>
      <p:sp>
        <p:nvSpPr>
          <p:cNvPr id="6" name="Title 5">
            <a:extLst>
              <a:ext uri="{FF2B5EF4-FFF2-40B4-BE49-F238E27FC236}">
                <a16:creationId xmlns:a16="http://schemas.microsoft.com/office/drawing/2014/main" id="{63C4BC85-6386-1A41-9D40-9B630583BDB6}"/>
              </a:ext>
            </a:extLst>
          </p:cNvPr>
          <p:cNvSpPr>
            <a:spLocks noGrp="1"/>
          </p:cNvSpPr>
          <p:nvPr>
            <p:ph type="title"/>
          </p:nvPr>
        </p:nvSpPr>
        <p:spPr/>
        <p:txBody>
          <a:bodyPr/>
          <a:lstStyle/>
          <a:p>
            <a:r>
              <a:rPr lang="en-US" dirty="0"/>
              <a:t>Single Imputation</a:t>
            </a:r>
          </a:p>
        </p:txBody>
      </p:sp>
    </p:spTree>
    <p:extLst>
      <p:ext uri="{BB962C8B-B14F-4D97-AF65-F5344CB8AC3E}">
        <p14:creationId xmlns:p14="http://schemas.microsoft.com/office/powerpoint/2010/main" val="71018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Developed to deal with noise during imputation</a:t>
            </a:r>
          </a:p>
          <a:p>
            <a:pPr marL="342900" indent="-342900">
              <a:buFont typeface="Arial" charset="0"/>
              <a:buChar char="•"/>
            </a:pPr>
            <a:r>
              <a:rPr lang="en-US" b="0" dirty="0"/>
              <a:t>Impute once </a:t>
            </a:r>
            <a:r>
              <a:rPr lang="en-US" b="0" dirty="0">
                <a:sym typeface="Wingdings"/>
              </a:rPr>
              <a:t> </a:t>
            </a:r>
            <a:r>
              <a:rPr lang="en-US" b="0" dirty="0"/>
              <a:t>treats imputed value as observed</a:t>
            </a:r>
          </a:p>
          <a:p>
            <a:r>
              <a:rPr lang="en-US" dirty="0"/>
              <a:t>We have uncertainty over what the observed value would have been</a:t>
            </a:r>
          </a:p>
          <a:p>
            <a:r>
              <a:rPr lang="en-US" dirty="0">
                <a:solidFill>
                  <a:schemeClr val="tx2"/>
                </a:solidFill>
              </a:rPr>
              <a:t>Multiple imputation</a:t>
            </a:r>
            <a:r>
              <a:rPr lang="en-US" dirty="0"/>
              <a:t>: generate several random values for each missing data point during imputation</a:t>
            </a:r>
          </a:p>
          <a:p>
            <a:endParaRPr lang="en-US" dirty="0"/>
          </a:p>
        </p:txBody>
      </p:sp>
      <p:sp>
        <p:nvSpPr>
          <p:cNvPr id="6" name="Title 5">
            <a:extLst>
              <a:ext uri="{FF2B5EF4-FFF2-40B4-BE49-F238E27FC236}">
                <a16:creationId xmlns:a16="http://schemas.microsoft.com/office/drawing/2014/main" id="{5EE42A82-9DD6-7541-A580-7AF1C9119289}"/>
              </a:ext>
            </a:extLst>
          </p:cNvPr>
          <p:cNvSpPr>
            <a:spLocks noGrp="1"/>
          </p:cNvSpPr>
          <p:nvPr>
            <p:ph type="title"/>
          </p:nvPr>
        </p:nvSpPr>
        <p:spPr/>
        <p:txBody>
          <a:bodyPr/>
          <a:lstStyle/>
          <a:p>
            <a:r>
              <a:rPr lang="en-US" dirty="0"/>
              <a:t>Multiple Imputation</a:t>
            </a:r>
          </a:p>
        </p:txBody>
      </p:sp>
    </p:spTree>
    <p:extLst>
      <p:ext uri="{BB962C8B-B14F-4D97-AF65-F5344CB8AC3E}">
        <p14:creationId xmlns:p14="http://schemas.microsoft.com/office/powerpoint/2010/main" val="75888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gnetic Disk 6"/>
          <p:cNvSpPr/>
          <p:nvPr/>
        </p:nvSpPr>
        <p:spPr>
          <a:xfrm>
            <a:off x="1981200" y="2818151"/>
            <a:ext cx="1836296" cy="2023672"/>
          </a:xfrm>
          <a:prstGeom prst="flowChartMagneticDisk">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t>Incomplete data</a:t>
            </a:r>
          </a:p>
        </p:txBody>
      </p:sp>
      <p:grpSp>
        <p:nvGrpSpPr>
          <p:cNvPr id="80" name="Group 79"/>
          <p:cNvGrpSpPr/>
          <p:nvPr/>
        </p:nvGrpSpPr>
        <p:grpSpPr>
          <a:xfrm>
            <a:off x="7670851" y="2173574"/>
            <a:ext cx="2555825" cy="2876862"/>
            <a:chOff x="6146850" y="2173574"/>
            <a:chExt cx="2555825" cy="2876862"/>
          </a:xfrm>
        </p:grpSpPr>
        <p:sp>
          <p:nvSpPr>
            <p:cNvPr id="8" name="Magnetic Disk 7"/>
            <p:cNvSpPr/>
            <p:nvPr/>
          </p:nvSpPr>
          <p:spPr>
            <a:xfrm>
              <a:off x="6866379" y="2818151"/>
              <a:ext cx="1836296" cy="2023672"/>
            </a:xfrm>
            <a:prstGeom prst="flowChartMagneticDisk">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Pooled results</a:t>
              </a:r>
            </a:p>
          </p:txBody>
        </p:sp>
        <p:cxnSp>
          <p:nvCxnSpPr>
            <p:cNvPr id="34" name="Straight Arrow Connector 33"/>
            <p:cNvCxnSpPr>
              <a:stCxn id="31" idx="6"/>
              <a:endCxn id="8" idx="2"/>
            </p:cNvCxnSpPr>
            <p:nvPr/>
          </p:nvCxnSpPr>
          <p:spPr>
            <a:xfrm>
              <a:off x="6176830" y="2173574"/>
              <a:ext cx="689549" cy="16564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p:cNvCxnSpPr>
              <a:stCxn id="32" idx="6"/>
              <a:endCxn id="8" idx="2"/>
            </p:cNvCxnSpPr>
            <p:nvPr/>
          </p:nvCxnSpPr>
          <p:spPr>
            <a:xfrm>
              <a:off x="6176830" y="3177915"/>
              <a:ext cx="689549" cy="65207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p:cNvCxnSpPr>
              <a:endCxn id="8" idx="2"/>
            </p:cNvCxnSpPr>
            <p:nvPr/>
          </p:nvCxnSpPr>
          <p:spPr>
            <a:xfrm>
              <a:off x="6146852" y="3681335"/>
              <a:ext cx="719527" cy="1486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p:cNvCxnSpPr>
              <a:stCxn id="33" idx="6"/>
              <a:endCxn id="8" idx="2"/>
            </p:cNvCxnSpPr>
            <p:nvPr/>
          </p:nvCxnSpPr>
          <p:spPr>
            <a:xfrm flipV="1">
              <a:off x="6176829" y="3829987"/>
              <a:ext cx="689550" cy="12204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p:cNvCxnSpPr>
              <a:endCxn id="8" idx="2"/>
            </p:cNvCxnSpPr>
            <p:nvPr/>
          </p:nvCxnSpPr>
          <p:spPr>
            <a:xfrm flipV="1">
              <a:off x="6146850" y="3829987"/>
              <a:ext cx="719529" cy="8606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p:cNvCxnSpPr>
              <a:endCxn id="8" idx="2"/>
            </p:cNvCxnSpPr>
            <p:nvPr/>
          </p:nvCxnSpPr>
          <p:spPr>
            <a:xfrm flipV="1">
              <a:off x="6146851" y="3829987"/>
              <a:ext cx="719528" cy="3560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75" name="Group 74"/>
          <p:cNvGrpSpPr/>
          <p:nvPr/>
        </p:nvGrpSpPr>
        <p:grpSpPr>
          <a:xfrm>
            <a:off x="3817496" y="1813811"/>
            <a:ext cx="1409074" cy="3596389"/>
            <a:chOff x="2293496" y="1813810"/>
            <a:chExt cx="1409074" cy="3596389"/>
          </a:xfrm>
        </p:grpSpPr>
        <p:sp>
          <p:nvSpPr>
            <p:cNvPr id="9" name="Oval 8"/>
            <p:cNvSpPr/>
            <p:nvPr/>
          </p:nvSpPr>
          <p:spPr>
            <a:xfrm>
              <a:off x="2983043" y="1813810"/>
              <a:ext cx="719527" cy="719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a:t>
              </a:r>
              <a:r>
                <a:rPr lang="en-US" baseline="-25000" dirty="0"/>
                <a:t>1</a:t>
              </a:r>
            </a:p>
          </p:txBody>
        </p:sp>
        <p:sp>
          <p:nvSpPr>
            <p:cNvPr id="11" name="Oval 10"/>
            <p:cNvSpPr/>
            <p:nvPr/>
          </p:nvSpPr>
          <p:spPr>
            <a:xfrm>
              <a:off x="2983043" y="2818151"/>
              <a:ext cx="719527" cy="719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a:t>
              </a:r>
              <a:r>
                <a:rPr lang="en-US" baseline="-25000" dirty="0"/>
                <a:t>2</a:t>
              </a:r>
            </a:p>
          </p:txBody>
        </p:sp>
        <p:sp>
          <p:nvSpPr>
            <p:cNvPr id="12" name="Oval 11"/>
            <p:cNvSpPr/>
            <p:nvPr/>
          </p:nvSpPr>
          <p:spPr>
            <a:xfrm>
              <a:off x="2983042" y="4690672"/>
              <a:ext cx="719527" cy="719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s</a:t>
              </a:r>
              <a:r>
                <a:rPr lang="en-US" baseline="-25000" dirty="0" err="1"/>
                <a:t>N</a:t>
              </a:r>
              <a:endParaRPr lang="en-US" baseline="-25000" dirty="0"/>
            </a:p>
          </p:txBody>
        </p:sp>
        <p:cxnSp>
          <p:nvCxnSpPr>
            <p:cNvPr id="14" name="Straight Arrow Connector 13"/>
            <p:cNvCxnSpPr>
              <a:stCxn id="7" idx="4"/>
              <a:endCxn id="9" idx="2"/>
            </p:cNvCxnSpPr>
            <p:nvPr/>
          </p:nvCxnSpPr>
          <p:spPr>
            <a:xfrm flipV="1">
              <a:off x="2293496" y="2173574"/>
              <a:ext cx="689547" cy="1656413"/>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16" name="Straight Arrow Connector 15"/>
            <p:cNvCxnSpPr>
              <a:stCxn id="7" idx="4"/>
              <a:endCxn id="11" idx="2"/>
            </p:cNvCxnSpPr>
            <p:nvPr/>
          </p:nvCxnSpPr>
          <p:spPr>
            <a:xfrm flipV="1">
              <a:off x="2293496" y="3177915"/>
              <a:ext cx="689547" cy="652072"/>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19" name="Straight Arrow Connector 18"/>
            <p:cNvCxnSpPr>
              <a:stCxn id="7" idx="4"/>
              <a:endCxn id="12" idx="2"/>
            </p:cNvCxnSpPr>
            <p:nvPr/>
          </p:nvCxnSpPr>
          <p:spPr>
            <a:xfrm>
              <a:off x="2293496" y="3829987"/>
              <a:ext cx="689546" cy="1220449"/>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22" name="Straight Arrow Connector 21"/>
            <p:cNvCxnSpPr>
              <a:stCxn id="7" idx="4"/>
            </p:cNvCxnSpPr>
            <p:nvPr/>
          </p:nvCxnSpPr>
          <p:spPr>
            <a:xfrm>
              <a:off x="2293496" y="3829987"/>
              <a:ext cx="689546" cy="712032"/>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25" name="Straight Arrow Connector 24"/>
            <p:cNvCxnSpPr>
              <a:stCxn id="7" idx="4"/>
            </p:cNvCxnSpPr>
            <p:nvPr/>
          </p:nvCxnSpPr>
          <p:spPr>
            <a:xfrm>
              <a:off x="2293496" y="3829987"/>
              <a:ext cx="689546" cy="284814"/>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28" name="Straight Arrow Connector 27"/>
            <p:cNvCxnSpPr>
              <a:stCxn id="7" idx="4"/>
            </p:cNvCxnSpPr>
            <p:nvPr/>
          </p:nvCxnSpPr>
          <p:spPr>
            <a:xfrm flipV="1">
              <a:off x="2293496" y="3681335"/>
              <a:ext cx="689546" cy="148652"/>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grpSp>
          <p:nvGrpSpPr>
            <p:cNvPr id="66" name="Group 65"/>
            <p:cNvGrpSpPr/>
            <p:nvPr/>
          </p:nvGrpSpPr>
          <p:grpSpPr>
            <a:xfrm>
              <a:off x="3253304" y="3729243"/>
              <a:ext cx="179002" cy="768612"/>
              <a:chOff x="3950791" y="4003255"/>
              <a:chExt cx="179002" cy="768612"/>
            </a:xfrm>
          </p:grpSpPr>
          <p:sp>
            <p:nvSpPr>
              <p:cNvPr id="63" name="Oval 62"/>
              <p:cNvSpPr/>
              <p:nvPr/>
            </p:nvSpPr>
            <p:spPr>
              <a:xfrm>
                <a:off x="3950791" y="4003255"/>
                <a:ext cx="179002" cy="179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Oval 63"/>
              <p:cNvSpPr/>
              <p:nvPr/>
            </p:nvSpPr>
            <p:spPr>
              <a:xfrm>
                <a:off x="3950791" y="4298060"/>
                <a:ext cx="179002" cy="179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p:cNvSpPr/>
              <p:nvPr/>
            </p:nvSpPr>
            <p:spPr>
              <a:xfrm>
                <a:off x="3950791" y="4592865"/>
                <a:ext cx="179002" cy="179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79" name="Group 78"/>
          <p:cNvGrpSpPr/>
          <p:nvPr/>
        </p:nvGrpSpPr>
        <p:grpSpPr>
          <a:xfrm>
            <a:off x="5226568" y="1813811"/>
            <a:ext cx="2474262" cy="3596389"/>
            <a:chOff x="3702568" y="1813810"/>
            <a:chExt cx="2474262" cy="3596389"/>
          </a:xfrm>
        </p:grpSpPr>
        <p:sp>
          <p:nvSpPr>
            <p:cNvPr id="31" name="Oval 30"/>
            <p:cNvSpPr/>
            <p:nvPr/>
          </p:nvSpPr>
          <p:spPr>
            <a:xfrm>
              <a:off x="5457303" y="1813810"/>
              <a:ext cx="719527" cy="719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a:t>
              </a:r>
              <a:r>
                <a:rPr lang="en-US" baseline="-25000" dirty="0"/>
                <a:t>1</a:t>
              </a:r>
            </a:p>
          </p:txBody>
        </p:sp>
        <p:sp>
          <p:nvSpPr>
            <p:cNvPr id="32" name="Oval 31"/>
            <p:cNvSpPr/>
            <p:nvPr/>
          </p:nvSpPr>
          <p:spPr>
            <a:xfrm>
              <a:off x="5457303" y="2818151"/>
              <a:ext cx="719527" cy="719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a:t>
              </a:r>
              <a:r>
                <a:rPr lang="en-US" baseline="-25000" dirty="0"/>
                <a:t>2</a:t>
              </a:r>
            </a:p>
          </p:txBody>
        </p:sp>
        <p:sp>
          <p:nvSpPr>
            <p:cNvPr id="33" name="Oval 32"/>
            <p:cNvSpPr/>
            <p:nvPr/>
          </p:nvSpPr>
          <p:spPr>
            <a:xfrm>
              <a:off x="5457302" y="4690672"/>
              <a:ext cx="719527" cy="719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a</a:t>
              </a:r>
              <a:r>
                <a:rPr lang="en-US" baseline="-25000" dirty="0" err="1"/>
                <a:t>N</a:t>
              </a:r>
              <a:endParaRPr lang="en-US" baseline="-25000" dirty="0"/>
            </a:p>
          </p:txBody>
        </p:sp>
        <p:cxnSp>
          <p:nvCxnSpPr>
            <p:cNvPr id="54" name="Straight Arrow Connector 53"/>
            <p:cNvCxnSpPr>
              <a:stCxn id="9" idx="6"/>
              <a:endCxn id="31" idx="2"/>
            </p:cNvCxnSpPr>
            <p:nvPr/>
          </p:nvCxnSpPr>
          <p:spPr>
            <a:xfrm>
              <a:off x="3702570" y="2173574"/>
              <a:ext cx="1754733" cy="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57" name="Straight Arrow Connector 56"/>
            <p:cNvCxnSpPr>
              <a:stCxn id="11" idx="6"/>
              <a:endCxn id="32" idx="2"/>
            </p:cNvCxnSpPr>
            <p:nvPr/>
          </p:nvCxnSpPr>
          <p:spPr>
            <a:xfrm>
              <a:off x="3702570" y="3177915"/>
              <a:ext cx="1754733" cy="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60" name="Straight Arrow Connector 59"/>
            <p:cNvCxnSpPr>
              <a:stCxn id="12" idx="6"/>
              <a:endCxn id="33" idx="2"/>
            </p:cNvCxnSpPr>
            <p:nvPr/>
          </p:nvCxnSpPr>
          <p:spPr>
            <a:xfrm>
              <a:off x="3702569" y="5050436"/>
              <a:ext cx="1754733" cy="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grpSp>
          <p:nvGrpSpPr>
            <p:cNvPr id="68" name="Group 67"/>
            <p:cNvGrpSpPr/>
            <p:nvPr/>
          </p:nvGrpSpPr>
          <p:grpSpPr>
            <a:xfrm>
              <a:off x="5727565" y="3729243"/>
              <a:ext cx="179002" cy="768612"/>
              <a:chOff x="3950791" y="4003255"/>
              <a:chExt cx="179002" cy="768612"/>
            </a:xfrm>
          </p:grpSpPr>
          <p:sp>
            <p:nvSpPr>
              <p:cNvPr id="69" name="Oval 68"/>
              <p:cNvSpPr/>
              <p:nvPr/>
            </p:nvSpPr>
            <p:spPr>
              <a:xfrm>
                <a:off x="3950791" y="4003255"/>
                <a:ext cx="179002" cy="179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p:cNvSpPr/>
              <p:nvPr/>
            </p:nvSpPr>
            <p:spPr>
              <a:xfrm>
                <a:off x="3950791" y="4298060"/>
                <a:ext cx="179002" cy="179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Oval 70"/>
              <p:cNvSpPr/>
              <p:nvPr/>
            </p:nvSpPr>
            <p:spPr>
              <a:xfrm>
                <a:off x="3950791" y="4592865"/>
                <a:ext cx="179002" cy="179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72" name="Straight Arrow Connector 71"/>
            <p:cNvCxnSpPr/>
            <p:nvPr/>
          </p:nvCxnSpPr>
          <p:spPr>
            <a:xfrm>
              <a:off x="3702568" y="3821243"/>
              <a:ext cx="1754733" cy="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73" name="Straight Arrow Connector 72"/>
            <p:cNvCxnSpPr/>
            <p:nvPr/>
          </p:nvCxnSpPr>
          <p:spPr>
            <a:xfrm>
              <a:off x="3702568" y="4113549"/>
              <a:ext cx="1754733" cy="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74" name="Straight Arrow Connector 73"/>
            <p:cNvCxnSpPr/>
            <p:nvPr/>
          </p:nvCxnSpPr>
          <p:spPr>
            <a:xfrm>
              <a:off x="3702568" y="4402106"/>
              <a:ext cx="1754733" cy="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grpSp>
      <p:sp>
        <p:nvSpPr>
          <p:cNvPr id="77" name="TextBox 76"/>
          <p:cNvSpPr txBox="1"/>
          <p:nvPr/>
        </p:nvSpPr>
        <p:spPr>
          <a:xfrm>
            <a:off x="3682582" y="5624250"/>
            <a:ext cx="2368446" cy="369332"/>
          </a:xfrm>
          <a:prstGeom prst="rect">
            <a:avLst/>
          </a:prstGeom>
          <a:noFill/>
        </p:spPr>
        <p:txBody>
          <a:bodyPr wrap="square" rtlCol="0">
            <a:spAutoFit/>
          </a:bodyPr>
          <a:lstStyle/>
          <a:p>
            <a:pPr algn="ctr"/>
            <a:r>
              <a:rPr lang="en-US" dirty="0"/>
              <a:t>Impute N times</a:t>
            </a:r>
          </a:p>
        </p:txBody>
      </p:sp>
      <p:sp>
        <p:nvSpPr>
          <p:cNvPr id="78" name="TextBox 77"/>
          <p:cNvSpPr txBox="1"/>
          <p:nvPr/>
        </p:nvSpPr>
        <p:spPr>
          <a:xfrm>
            <a:off x="6156842" y="5624251"/>
            <a:ext cx="2368446" cy="646331"/>
          </a:xfrm>
          <a:prstGeom prst="rect">
            <a:avLst/>
          </a:prstGeom>
          <a:noFill/>
        </p:spPr>
        <p:txBody>
          <a:bodyPr wrap="square" rtlCol="0">
            <a:spAutoFit/>
          </a:bodyPr>
          <a:lstStyle/>
          <a:p>
            <a:pPr algn="ctr"/>
            <a:r>
              <a:rPr lang="en-US" dirty="0"/>
              <a:t>Analysis performed on each imputed set</a:t>
            </a:r>
          </a:p>
        </p:txBody>
      </p:sp>
      <p:sp>
        <p:nvSpPr>
          <p:cNvPr id="5" name="Title 4">
            <a:extLst>
              <a:ext uri="{FF2B5EF4-FFF2-40B4-BE49-F238E27FC236}">
                <a16:creationId xmlns:a16="http://schemas.microsoft.com/office/drawing/2014/main" id="{605329AE-360E-7642-8865-673C5B49E1B5}"/>
              </a:ext>
            </a:extLst>
          </p:cNvPr>
          <p:cNvSpPr>
            <a:spLocks noGrp="1"/>
          </p:cNvSpPr>
          <p:nvPr>
            <p:ph type="title"/>
          </p:nvPr>
        </p:nvSpPr>
        <p:spPr/>
        <p:txBody>
          <a:bodyPr/>
          <a:lstStyle/>
          <a:p>
            <a:r>
              <a:rPr lang="en-US" dirty="0"/>
              <a:t>Imputation Process</a:t>
            </a:r>
          </a:p>
        </p:txBody>
      </p:sp>
    </p:spTree>
    <p:extLst>
      <p:ext uri="{BB962C8B-B14F-4D97-AF65-F5344CB8AC3E}">
        <p14:creationId xmlns:p14="http://schemas.microsoft.com/office/powerpoint/2010/main" val="332477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7" grpId="0"/>
      <p:bldP spid="7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Tiny example</a:t>
            </a:r>
          </a:p>
        </p:txBody>
      </p:sp>
      <p:graphicFrame>
        <p:nvGraphicFramePr>
          <p:cNvPr id="6" name="Table 5"/>
          <p:cNvGraphicFramePr>
            <a:graphicFrameLocks noGrp="1"/>
          </p:cNvGraphicFramePr>
          <p:nvPr/>
        </p:nvGraphicFramePr>
        <p:xfrm>
          <a:off x="2853856" y="2507197"/>
          <a:ext cx="6096000" cy="17221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78130">
                <a:tc>
                  <a:txBody>
                    <a:bodyPr/>
                    <a:lstStyle/>
                    <a:p>
                      <a:pPr algn="ctr"/>
                      <a:r>
                        <a:rPr lang="en-US" sz="1400" b="0" dirty="0"/>
                        <a:t>X</a:t>
                      </a:r>
                    </a:p>
                  </a:txBody>
                  <a:tcPr marL="68580" marR="68580" marT="34290" marB="34290"/>
                </a:tc>
                <a:tc>
                  <a:txBody>
                    <a:bodyPr/>
                    <a:lstStyle/>
                    <a:p>
                      <a:pPr algn="ctr"/>
                      <a:r>
                        <a:rPr lang="en-US" sz="1400" dirty="0"/>
                        <a:t>Y</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t>32</a:t>
                      </a:r>
                      <a:endParaRPr lang="en-US" sz="1400" b="0" dirty="0"/>
                    </a:p>
                  </a:txBody>
                  <a:tcPr marL="68580" marR="68580" marT="34290" marB="34290"/>
                </a:tc>
                <a:tc>
                  <a:txBody>
                    <a:bodyPr/>
                    <a:lstStyle/>
                    <a:p>
                      <a:pPr algn="ctr"/>
                      <a:r>
                        <a:rPr lang="en-US" sz="1400" dirty="0"/>
                        <a:t>2</a:t>
                      </a:r>
                    </a:p>
                  </a:txBody>
                  <a:tcPr marL="68580" marR="68580" marT="34290" marB="34290"/>
                </a:tc>
                <a:extLst>
                  <a:ext uri="{0D108BD9-81ED-4DB2-BD59-A6C34878D82A}">
                    <a16:rowId xmlns:a16="http://schemas.microsoft.com/office/drawing/2014/main" val="10001"/>
                  </a:ext>
                </a:extLst>
              </a:tr>
              <a:tr h="297180">
                <a:tc>
                  <a:txBody>
                    <a:bodyPr/>
                    <a:lstStyle/>
                    <a:p>
                      <a:pPr algn="ctr"/>
                      <a:r>
                        <a:rPr lang="en-US" sz="1400" dirty="0"/>
                        <a:t>43</a:t>
                      </a:r>
                    </a:p>
                  </a:txBody>
                  <a:tcPr marL="68580" marR="68580" marT="34290" marB="34290"/>
                </a:tc>
                <a:tc>
                  <a:txBody>
                    <a:bodyPr/>
                    <a:lstStyle/>
                    <a:p>
                      <a:pPr algn="ctr"/>
                      <a:r>
                        <a:rPr lang="en-US" sz="1500" dirty="0">
                          <a:solidFill>
                            <a:schemeClr val="tx2"/>
                          </a:solidFill>
                        </a:rPr>
                        <a:t>?</a:t>
                      </a:r>
                      <a:endParaRPr lang="en-US" sz="1500" b="1" dirty="0">
                        <a:solidFill>
                          <a:schemeClr val="tx2"/>
                        </a:solidFill>
                      </a:endParaRP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t>56</a:t>
                      </a:r>
                    </a:p>
                  </a:txBody>
                  <a:tcPr marL="68580" marR="68580" marT="34290" marB="34290"/>
                </a:tc>
                <a:tc>
                  <a:txBody>
                    <a:bodyPr/>
                    <a:lstStyle/>
                    <a:p>
                      <a:pPr algn="ctr"/>
                      <a:r>
                        <a:rPr lang="en-US" sz="1400" dirty="0"/>
                        <a:t>6</a:t>
                      </a:r>
                    </a:p>
                  </a:txBody>
                  <a:tcPr marL="68580" marR="68580" marT="34290" marB="34290"/>
                </a:tc>
                <a:extLst>
                  <a:ext uri="{0D108BD9-81ED-4DB2-BD59-A6C34878D82A}">
                    <a16:rowId xmlns:a16="http://schemas.microsoft.com/office/drawing/2014/main" val="10003"/>
                  </a:ext>
                </a:extLst>
              </a:tr>
              <a:tr h="297180">
                <a:tc>
                  <a:txBody>
                    <a:bodyPr/>
                    <a:lstStyle/>
                    <a:p>
                      <a:pPr algn="ctr"/>
                      <a:r>
                        <a:rPr lang="en-US" sz="1400" dirty="0"/>
                        <a:t>25</a:t>
                      </a:r>
                    </a:p>
                  </a:txBody>
                  <a:tcPr marL="68580" marR="68580" marT="34290" marB="34290"/>
                </a:tc>
                <a:tc>
                  <a:txBody>
                    <a:bodyPr/>
                    <a:lstStyle/>
                    <a:p>
                      <a:pPr algn="ctr"/>
                      <a:r>
                        <a:rPr lang="en-US" sz="1500" dirty="0">
                          <a:solidFill>
                            <a:schemeClr val="tx2"/>
                          </a:solidFill>
                        </a:rPr>
                        <a:t>?</a:t>
                      </a:r>
                      <a:endParaRPr lang="en-US" sz="1500" b="1" dirty="0">
                        <a:solidFill>
                          <a:schemeClr val="tx2"/>
                        </a:solidFill>
                      </a:endParaRP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t>84</a:t>
                      </a:r>
                    </a:p>
                  </a:txBody>
                  <a:tcPr marL="68580" marR="68580" marT="34290" marB="34290"/>
                </a:tc>
                <a:tc>
                  <a:txBody>
                    <a:bodyPr/>
                    <a:lstStyle/>
                    <a:p>
                      <a:pPr algn="ctr"/>
                      <a:r>
                        <a:rPr lang="en-US" sz="1400" dirty="0"/>
                        <a:t>5</a:t>
                      </a:r>
                    </a:p>
                  </a:txBody>
                  <a:tcPr marL="68580" marR="68580" marT="34290" marB="34290"/>
                </a:tc>
                <a:extLst>
                  <a:ext uri="{0D108BD9-81ED-4DB2-BD59-A6C34878D82A}">
                    <a16:rowId xmlns:a16="http://schemas.microsoft.com/office/drawing/2014/main" val="10005"/>
                  </a:ext>
                </a:extLst>
              </a:tr>
            </a:tbl>
          </a:graphicData>
        </a:graphic>
      </p:graphicFrame>
      <p:sp>
        <p:nvSpPr>
          <p:cNvPr id="5" name="TextBox 4"/>
          <p:cNvSpPr txBox="1"/>
          <p:nvPr/>
        </p:nvSpPr>
        <p:spPr>
          <a:xfrm>
            <a:off x="2853857" y="4750532"/>
            <a:ext cx="6115987" cy="1015663"/>
          </a:xfrm>
          <a:prstGeom prst="rect">
            <a:avLst/>
          </a:prstGeom>
          <a:noFill/>
        </p:spPr>
        <p:txBody>
          <a:bodyPr wrap="square" rtlCol="0">
            <a:spAutoFit/>
          </a:bodyPr>
          <a:lstStyle/>
          <a:p>
            <a:r>
              <a:rPr lang="en-US" sz="2000" dirty="0"/>
              <a:t>Independent variable: X</a:t>
            </a:r>
          </a:p>
          <a:p>
            <a:r>
              <a:rPr lang="en-US" sz="2000" dirty="0"/>
              <a:t>Dependent variable: Y</a:t>
            </a:r>
          </a:p>
          <a:p>
            <a:r>
              <a:rPr lang="en-US" sz="2000" dirty="0"/>
              <a:t>We </a:t>
            </a:r>
            <a:r>
              <a:rPr lang="en-US" sz="2000" dirty="0">
                <a:solidFill>
                  <a:schemeClr val="tx2"/>
                </a:solidFill>
              </a:rPr>
              <a:t>assume</a:t>
            </a:r>
            <a:r>
              <a:rPr lang="en-US" sz="2000" dirty="0"/>
              <a:t> Y has a linear relationship with X</a:t>
            </a:r>
          </a:p>
        </p:txBody>
      </p:sp>
    </p:spTree>
    <p:extLst>
      <p:ext uri="{BB962C8B-B14F-4D97-AF65-F5344CB8AC3E}">
        <p14:creationId xmlns:p14="http://schemas.microsoft.com/office/powerpoint/2010/main" val="35236236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Let’s Impute Some Data!</a:t>
            </a:r>
            <a:endParaRPr lang="en-US" dirty="0"/>
          </a:p>
        </p:txBody>
      </p:sp>
      <p:sp>
        <p:nvSpPr>
          <p:cNvPr id="11" name="Content Placeholder 10"/>
          <p:cNvSpPr>
            <a:spLocks noGrp="1"/>
          </p:cNvSpPr>
          <p:nvPr>
            <p:ph idx="1"/>
          </p:nvPr>
        </p:nvSpPr>
        <p:spPr/>
        <p:txBody>
          <a:bodyPr/>
          <a:lstStyle/>
          <a:p>
            <a:r>
              <a:rPr lang="en-US" dirty="0"/>
              <a:t>Use a predictive distribution of the missing values:</a:t>
            </a:r>
          </a:p>
          <a:p>
            <a:pPr marL="342900" indent="-342900">
              <a:buFont typeface="Arial" charset="0"/>
              <a:buChar char="•"/>
            </a:pPr>
            <a:r>
              <a:rPr lang="en-US" b="0" dirty="0"/>
              <a:t>Given the observed values, make random draws of the observed values and fill them in.</a:t>
            </a:r>
          </a:p>
          <a:p>
            <a:pPr marL="342900" indent="-342900">
              <a:buFont typeface="Arial" charset="0"/>
              <a:buChar char="•"/>
            </a:pPr>
            <a:r>
              <a:rPr lang="en-US" b="0" dirty="0"/>
              <a:t>Do this N times and make N imputed datasets</a:t>
            </a:r>
          </a:p>
          <a:p>
            <a:endParaRPr lang="en-US" dirty="0"/>
          </a:p>
        </p:txBody>
      </p:sp>
      <p:graphicFrame>
        <p:nvGraphicFramePr>
          <p:cNvPr id="12" name="Table 11"/>
          <p:cNvGraphicFramePr>
            <a:graphicFrameLocks noGrp="1"/>
          </p:cNvGraphicFramePr>
          <p:nvPr/>
        </p:nvGraphicFramePr>
        <p:xfrm>
          <a:off x="1981200" y="3778007"/>
          <a:ext cx="3769058" cy="1722120"/>
        </p:xfrm>
        <a:graphic>
          <a:graphicData uri="http://schemas.openxmlformats.org/drawingml/2006/table">
            <a:tbl>
              <a:tblPr firstRow="1" bandRow="1">
                <a:tableStyleId>{7E9639D4-E3E2-4D34-9284-5A2195B3D0D7}</a:tableStyleId>
              </a:tblPr>
              <a:tblGrid>
                <a:gridCol w="1884529">
                  <a:extLst>
                    <a:ext uri="{9D8B030D-6E8A-4147-A177-3AD203B41FA5}">
                      <a16:colId xmlns:a16="http://schemas.microsoft.com/office/drawing/2014/main" val="20000"/>
                    </a:ext>
                  </a:extLst>
                </a:gridCol>
                <a:gridCol w="1884529">
                  <a:extLst>
                    <a:ext uri="{9D8B030D-6E8A-4147-A177-3AD203B41FA5}">
                      <a16:colId xmlns:a16="http://schemas.microsoft.com/office/drawing/2014/main" val="20001"/>
                    </a:ext>
                  </a:extLst>
                </a:gridCol>
              </a:tblGrid>
              <a:tr h="278130">
                <a:tc>
                  <a:txBody>
                    <a:bodyPr/>
                    <a:lstStyle/>
                    <a:p>
                      <a:pPr algn="ctr"/>
                      <a:r>
                        <a:rPr lang="en-US" sz="1400" b="0" dirty="0"/>
                        <a:t>X</a:t>
                      </a:r>
                    </a:p>
                  </a:txBody>
                  <a:tcPr marL="68580" marR="68580" marT="34290" marB="34290"/>
                </a:tc>
                <a:tc>
                  <a:txBody>
                    <a:bodyPr/>
                    <a:lstStyle/>
                    <a:p>
                      <a:pPr algn="ctr"/>
                      <a:r>
                        <a:rPr lang="en-US" sz="1400" dirty="0"/>
                        <a:t>Y</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t>32</a:t>
                      </a:r>
                      <a:endParaRPr lang="en-US" sz="1400" b="0" dirty="0"/>
                    </a:p>
                  </a:txBody>
                  <a:tcPr marL="68580" marR="68580" marT="34290" marB="34290"/>
                </a:tc>
                <a:tc>
                  <a:txBody>
                    <a:bodyPr/>
                    <a:lstStyle/>
                    <a:p>
                      <a:pPr algn="ctr"/>
                      <a:r>
                        <a:rPr lang="en-US" sz="1400" dirty="0"/>
                        <a:t>2</a:t>
                      </a:r>
                    </a:p>
                  </a:txBody>
                  <a:tcPr marL="68580" marR="68580" marT="34290" marB="34290"/>
                </a:tc>
                <a:extLst>
                  <a:ext uri="{0D108BD9-81ED-4DB2-BD59-A6C34878D82A}">
                    <a16:rowId xmlns:a16="http://schemas.microsoft.com/office/drawing/2014/main" val="10001"/>
                  </a:ext>
                </a:extLst>
              </a:tr>
              <a:tr h="297180">
                <a:tc>
                  <a:txBody>
                    <a:bodyPr/>
                    <a:lstStyle/>
                    <a:p>
                      <a:pPr algn="ctr"/>
                      <a:r>
                        <a:rPr lang="en-US" sz="1400" dirty="0"/>
                        <a:t>43</a:t>
                      </a:r>
                    </a:p>
                  </a:txBody>
                  <a:tcPr marL="68580" marR="68580" marT="34290" marB="34290"/>
                </a:tc>
                <a:tc>
                  <a:txBody>
                    <a:bodyPr/>
                    <a:lstStyle/>
                    <a:p>
                      <a:pPr algn="ctr"/>
                      <a:r>
                        <a:rPr lang="en-US" sz="1500" b="0" dirty="0">
                          <a:solidFill>
                            <a:schemeClr val="tx2"/>
                          </a:solidFill>
                        </a:rPr>
                        <a:t>5.5</a:t>
                      </a:r>
                      <a:endParaRPr lang="en-US" sz="1500" b="1" dirty="0">
                        <a:solidFill>
                          <a:schemeClr val="tx2"/>
                        </a:solidFill>
                      </a:endParaRP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t>56</a:t>
                      </a:r>
                    </a:p>
                  </a:txBody>
                  <a:tcPr marL="68580" marR="68580" marT="34290" marB="34290"/>
                </a:tc>
                <a:tc>
                  <a:txBody>
                    <a:bodyPr/>
                    <a:lstStyle/>
                    <a:p>
                      <a:pPr algn="ctr"/>
                      <a:r>
                        <a:rPr lang="en-US" sz="1400" dirty="0"/>
                        <a:t>6</a:t>
                      </a:r>
                    </a:p>
                  </a:txBody>
                  <a:tcPr marL="68580" marR="68580" marT="34290" marB="34290"/>
                </a:tc>
                <a:extLst>
                  <a:ext uri="{0D108BD9-81ED-4DB2-BD59-A6C34878D82A}">
                    <a16:rowId xmlns:a16="http://schemas.microsoft.com/office/drawing/2014/main" val="10003"/>
                  </a:ext>
                </a:extLst>
              </a:tr>
              <a:tr h="297180">
                <a:tc>
                  <a:txBody>
                    <a:bodyPr/>
                    <a:lstStyle/>
                    <a:p>
                      <a:pPr algn="ctr"/>
                      <a:r>
                        <a:rPr lang="en-US" sz="1400" dirty="0"/>
                        <a:t>25</a:t>
                      </a:r>
                    </a:p>
                  </a:txBody>
                  <a:tcPr marL="68580" marR="68580" marT="34290" marB="34290"/>
                </a:tc>
                <a:tc>
                  <a:txBody>
                    <a:bodyPr/>
                    <a:lstStyle/>
                    <a:p>
                      <a:pPr algn="ctr"/>
                      <a:r>
                        <a:rPr lang="en-US" sz="1500" b="0" dirty="0">
                          <a:solidFill>
                            <a:schemeClr val="tx2"/>
                          </a:solidFill>
                        </a:rPr>
                        <a:t>8</a:t>
                      </a:r>
                      <a:endParaRPr lang="en-US" sz="1500" b="1" dirty="0">
                        <a:solidFill>
                          <a:schemeClr val="tx2"/>
                        </a:solidFill>
                      </a:endParaRP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t>84</a:t>
                      </a:r>
                    </a:p>
                  </a:txBody>
                  <a:tcPr marL="68580" marR="68580" marT="34290" marB="34290"/>
                </a:tc>
                <a:tc>
                  <a:txBody>
                    <a:bodyPr/>
                    <a:lstStyle/>
                    <a:p>
                      <a:pPr algn="ctr"/>
                      <a:r>
                        <a:rPr lang="en-US" sz="1400" dirty="0"/>
                        <a:t>5</a:t>
                      </a:r>
                    </a:p>
                  </a:txBody>
                  <a:tcPr marL="68580" marR="68580" marT="34290" marB="34290"/>
                </a:tc>
                <a:extLst>
                  <a:ext uri="{0D108BD9-81ED-4DB2-BD59-A6C34878D82A}">
                    <a16:rowId xmlns:a16="http://schemas.microsoft.com/office/drawing/2014/main" val="10005"/>
                  </a:ext>
                </a:extLst>
              </a:tr>
            </a:tbl>
          </a:graphicData>
        </a:graphic>
      </p:graphicFrame>
      <p:graphicFrame>
        <p:nvGraphicFramePr>
          <p:cNvPr id="13" name="Table 12"/>
          <p:cNvGraphicFramePr>
            <a:graphicFrameLocks noGrp="1"/>
          </p:cNvGraphicFramePr>
          <p:nvPr/>
        </p:nvGraphicFramePr>
        <p:xfrm>
          <a:off x="6255895" y="3778007"/>
          <a:ext cx="3769058" cy="1722120"/>
        </p:xfrm>
        <a:graphic>
          <a:graphicData uri="http://schemas.openxmlformats.org/drawingml/2006/table">
            <a:tbl>
              <a:tblPr firstRow="1" bandRow="1">
                <a:tableStyleId>{7E9639D4-E3E2-4D34-9284-5A2195B3D0D7}</a:tableStyleId>
              </a:tblPr>
              <a:tblGrid>
                <a:gridCol w="1884529">
                  <a:extLst>
                    <a:ext uri="{9D8B030D-6E8A-4147-A177-3AD203B41FA5}">
                      <a16:colId xmlns:a16="http://schemas.microsoft.com/office/drawing/2014/main" val="20000"/>
                    </a:ext>
                  </a:extLst>
                </a:gridCol>
                <a:gridCol w="1884529">
                  <a:extLst>
                    <a:ext uri="{9D8B030D-6E8A-4147-A177-3AD203B41FA5}">
                      <a16:colId xmlns:a16="http://schemas.microsoft.com/office/drawing/2014/main" val="20001"/>
                    </a:ext>
                  </a:extLst>
                </a:gridCol>
              </a:tblGrid>
              <a:tr h="278130">
                <a:tc>
                  <a:txBody>
                    <a:bodyPr/>
                    <a:lstStyle/>
                    <a:p>
                      <a:pPr algn="ctr"/>
                      <a:r>
                        <a:rPr lang="en-US" sz="1400" b="0" dirty="0"/>
                        <a:t>X</a:t>
                      </a:r>
                    </a:p>
                  </a:txBody>
                  <a:tcPr marL="68580" marR="68580" marT="34290" marB="34290"/>
                </a:tc>
                <a:tc>
                  <a:txBody>
                    <a:bodyPr/>
                    <a:lstStyle/>
                    <a:p>
                      <a:pPr algn="ctr"/>
                      <a:r>
                        <a:rPr lang="en-US" sz="1400" dirty="0"/>
                        <a:t>Y</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t>32</a:t>
                      </a:r>
                      <a:endParaRPr lang="en-US" sz="1400" b="0" dirty="0"/>
                    </a:p>
                  </a:txBody>
                  <a:tcPr marL="68580" marR="68580" marT="34290" marB="34290"/>
                </a:tc>
                <a:tc>
                  <a:txBody>
                    <a:bodyPr/>
                    <a:lstStyle/>
                    <a:p>
                      <a:pPr algn="ctr"/>
                      <a:r>
                        <a:rPr lang="en-US" sz="1400" dirty="0"/>
                        <a:t>2</a:t>
                      </a:r>
                    </a:p>
                  </a:txBody>
                  <a:tcPr marL="68580" marR="68580" marT="34290" marB="34290"/>
                </a:tc>
                <a:extLst>
                  <a:ext uri="{0D108BD9-81ED-4DB2-BD59-A6C34878D82A}">
                    <a16:rowId xmlns:a16="http://schemas.microsoft.com/office/drawing/2014/main" val="10001"/>
                  </a:ext>
                </a:extLst>
              </a:tr>
              <a:tr h="297180">
                <a:tc>
                  <a:txBody>
                    <a:bodyPr/>
                    <a:lstStyle/>
                    <a:p>
                      <a:pPr algn="ctr"/>
                      <a:r>
                        <a:rPr lang="en-US" sz="1400" dirty="0"/>
                        <a:t>43</a:t>
                      </a:r>
                    </a:p>
                  </a:txBody>
                  <a:tcPr marL="68580" marR="68580" marT="34290" marB="34290"/>
                </a:tc>
                <a:tc>
                  <a:txBody>
                    <a:bodyPr/>
                    <a:lstStyle/>
                    <a:p>
                      <a:pPr algn="ctr"/>
                      <a:r>
                        <a:rPr lang="en-US" sz="1500" b="0" dirty="0">
                          <a:solidFill>
                            <a:schemeClr val="tx2"/>
                          </a:solidFill>
                        </a:rPr>
                        <a:t>7.2</a:t>
                      </a:r>
                      <a:endParaRPr lang="en-US" sz="1500" b="1" dirty="0">
                        <a:solidFill>
                          <a:schemeClr val="tx2"/>
                        </a:solidFill>
                      </a:endParaRP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t>56</a:t>
                      </a:r>
                    </a:p>
                  </a:txBody>
                  <a:tcPr marL="68580" marR="68580" marT="34290" marB="34290"/>
                </a:tc>
                <a:tc>
                  <a:txBody>
                    <a:bodyPr/>
                    <a:lstStyle/>
                    <a:p>
                      <a:pPr algn="ctr"/>
                      <a:r>
                        <a:rPr lang="en-US" sz="1400" dirty="0"/>
                        <a:t>6</a:t>
                      </a:r>
                    </a:p>
                  </a:txBody>
                  <a:tcPr marL="68580" marR="68580" marT="34290" marB="34290"/>
                </a:tc>
                <a:extLst>
                  <a:ext uri="{0D108BD9-81ED-4DB2-BD59-A6C34878D82A}">
                    <a16:rowId xmlns:a16="http://schemas.microsoft.com/office/drawing/2014/main" val="10003"/>
                  </a:ext>
                </a:extLst>
              </a:tr>
              <a:tr h="297180">
                <a:tc>
                  <a:txBody>
                    <a:bodyPr/>
                    <a:lstStyle/>
                    <a:p>
                      <a:pPr algn="ctr"/>
                      <a:r>
                        <a:rPr lang="en-US" sz="1400" dirty="0"/>
                        <a:t>25</a:t>
                      </a:r>
                    </a:p>
                  </a:txBody>
                  <a:tcPr marL="68580" marR="68580" marT="34290" marB="34290"/>
                </a:tc>
                <a:tc>
                  <a:txBody>
                    <a:bodyPr/>
                    <a:lstStyle/>
                    <a:p>
                      <a:pPr algn="ctr"/>
                      <a:r>
                        <a:rPr lang="en-US" sz="1500" b="0" dirty="0">
                          <a:solidFill>
                            <a:schemeClr val="tx2"/>
                          </a:solidFill>
                        </a:rPr>
                        <a:t>1.1</a:t>
                      </a:r>
                      <a:endParaRPr lang="en-US" sz="1500" b="1" dirty="0">
                        <a:solidFill>
                          <a:schemeClr val="tx2"/>
                        </a:solidFill>
                      </a:endParaRP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t>84</a:t>
                      </a:r>
                    </a:p>
                  </a:txBody>
                  <a:tcPr marL="68580" marR="68580" marT="34290" marB="34290"/>
                </a:tc>
                <a:tc>
                  <a:txBody>
                    <a:bodyPr/>
                    <a:lstStyle/>
                    <a:p>
                      <a:pPr algn="ctr"/>
                      <a:r>
                        <a:rPr lang="en-US" sz="1400" dirty="0"/>
                        <a:t>5</a:t>
                      </a:r>
                    </a:p>
                  </a:txBody>
                  <a:tcPr marL="68580" marR="68580" marT="34290" marB="34290"/>
                </a:tc>
                <a:extLst>
                  <a:ext uri="{0D108BD9-81ED-4DB2-BD59-A6C34878D82A}">
                    <a16:rowId xmlns:a16="http://schemas.microsoft.com/office/drawing/2014/main" val="10005"/>
                  </a:ext>
                </a:extLst>
              </a:tr>
            </a:tbl>
          </a:graphicData>
        </a:graphic>
      </p:graphicFrame>
      <p:sp>
        <p:nvSpPr>
          <p:cNvPr id="14" name="TextBox 13"/>
          <p:cNvSpPr txBox="1"/>
          <p:nvPr/>
        </p:nvSpPr>
        <p:spPr>
          <a:xfrm>
            <a:off x="4277191" y="6491499"/>
            <a:ext cx="3537678" cy="369332"/>
          </a:xfrm>
          <a:prstGeom prst="rect">
            <a:avLst/>
          </a:prstGeom>
          <a:noFill/>
        </p:spPr>
        <p:txBody>
          <a:bodyPr wrap="square" rtlCol="0">
            <a:spAutoFit/>
          </a:bodyPr>
          <a:lstStyle/>
          <a:p>
            <a:pPr algn="ctr"/>
            <a:r>
              <a:rPr lang="en-US" dirty="0">
                <a:solidFill>
                  <a:schemeClr val="bg1">
                    <a:lumMod val="65000"/>
                  </a:schemeClr>
                </a:solidFill>
              </a:rPr>
              <a:t>For very large values of N=2 </a:t>
            </a:r>
            <a:r>
              <a:rPr lang="mr-IN" dirty="0">
                <a:solidFill>
                  <a:schemeClr val="bg1">
                    <a:lumMod val="65000"/>
                  </a:schemeClr>
                </a:solidFill>
              </a:rPr>
              <a:t>…</a:t>
            </a:r>
            <a:endParaRPr lang="en-US" dirty="0">
              <a:solidFill>
                <a:schemeClr val="bg1">
                  <a:lumMod val="65000"/>
                </a:schemeClr>
              </a:solidFill>
            </a:endParaRPr>
          </a:p>
        </p:txBody>
      </p:sp>
    </p:spTree>
    <p:extLst>
      <p:ext uri="{BB962C8B-B14F-4D97-AF65-F5344CB8AC3E}">
        <p14:creationId xmlns:p14="http://schemas.microsoft.com/office/powerpoint/2010/main" val="108039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Inference with Multiple Imputation</a:t>
            </a:r>
          </a:p>
        </p:txBody>
      </p:sp>
      <p:sp>
        <p:nvSpPr>
          <p:cNvPr id="3" name="Content Placeholder 2"/>
          <p:cNvSpPr>
            <a:spLocks noGrp="1"/>
          </p:cNvSpPr>
          <p:nvPr>
            <p:ph idx="1"/>
          </p:nvPr>
        </p:nvSpPr>
        <p:spPr/>
        <p:txBody>
          <a:bodyPr/>
          <a:lstStyle/>
          <a:p>
            <a:r>
              <a:rPr lang="en-US" dirty="0"/>
              <a:t>Now that we have our imputed data sets, how do we make use of them?       ???????????</a:t>
            </a:r>
          </a:p>
          <a:p>
            <a:pPr marL="342900" indent="-342900">
              <a:buFont typeface="Arial" charset="0"/>
              <a:buChar char="•"/>
            </a:pPr>
            <a:r>
              <a:rPr lang="en-US" b="0" dirty="0"/>
              <a:t>Analyze each of the </a:t>
            </a:r>
            <a:r>
              <a:rPr lang="en-US" b="0" dirty="0">
                <a:solidFill>
                  <a:schemeClr val="tx2"/>
                </a:solidFill>
              </a:rPr>
              <a:t>separately </a:t>
            </a:r>
          </a:p>
          <a:p>
            <a:endParaRPr lang="en-US" dirty="0"/>
          </a:p>
        </p:txBody>
      </p:sp>
      <p:graphicFrame>
        <p:nvGraphicFramePr>
          <p:cNvPr id="15" name="Table 14"/>
          <p:cNvGraphicFramePr>
            <a:graphicFrameLocks noGrp="1"/>
          </p:cNvGraphicFramePr>
          <p:nvPr/>
        </p:nvGraphicFramePr>
        <p:xfrm>
          <a:off x="1903751" y="2968538"/>
          <a:ext cx="3769058" cy="1722120"/>
        </p:xfrm>
        <a:graphic>
          <a:graphicData uri="http://schemas.openxmlformats.org/drawingml/2006/table">
            <a:tbl>
              <a:tblPr firstRow="1" bandRow="1">
                <a:tableStyleId>{7E9639D4-E3E2-4D34-9284-5A2195B3D0D7}</a:tableStyleId>
              </a:tblPr>
              <a:tblGrid>
                <a:gridCol w="1884529">
                  <a:extLst>
                    <a:ext uri="{9D8B030D-6E8A-4147-A177-3AD203B41FA5}">
                      <a16:colId xmlns:a16="http://schemas.microsoft.com/office/drawing/2014/main" val="20000"/>
                    </a:ext>
                  </a:extLst>
                </a:gridCol>
                <a:gridCol w="1884529">
                  <a:extLst>
                    <a:ext uri="{9D8B030D-6E8A-4147-A177-3AD203B41FA5}">
                      <a16:colId xmlns:a16="http://schemas.microsoft.com/office/drawing/2014/main" val="20001"/>
                    </a:ext>
                  </a:extLst>
                </a:gridCol>
              </a:tblGrid>
              <a:tr h="278130">
                <a:tc>
                  <a:txBody>
                    <a:bodyPr/>
                    <a:lstStyle/>
                    <a:p>
                      <a:pPr algn="ctr"/>
                      <a:r>
                        <a:rPr lang="en-US" sz="1400" b="0" dirty="0"/>
                        <a:t>X</a:t>
                      </a:r>
                    </a:p>
                  </a:txBody>
                  <a:tcPr marL="68580" marR="68580" marT="34290" marB="34290"/>
                </a:tc>
                <a:tc>
                  <a:txBody>
                    <a:bodyPr/>
                    <a:lstStyle/>
                    <a:p>
                      <a:pPr algn="ctr"/>
                      <a:r>
                        <a:rPr lang="en-US" sz="1400" dirty="0"/>
                        <a:t>Y</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t>32</a:t>
                      </a:r>
                      <a:endParaRPr lang="en-US" sz="1400" b="0" dirty="0"/>
                    </a:p>
                  </a:txBody>
                  <a:tcPr marL="68580" marR="68580" marT="34290" marB="34290"/>
                </a:tc>
                <a:tc>
                  <a:txBody>
                    <a:bodyPr/>
                    <a:lstStyle/>
                    <a:p>
                      <a:pPr algn="ctr"/>
                      <a:r>
                        <a:rPr lang="en-US" sz="1400" dirty="0"/>
                        <a:t>2</a:t>
                      </a:r>
                    </a:p>
                  </a:txBody>
                  <a:tcPr marL="68580" marR="68580" marT="34290" marB="34290"/>
                </a:tc>
                <a:extLst>
                  <a:ext uri="{0D108BD9-81ED-4DB2-BD59-A6C34878D82A}">
                    <a16:rowId xmlns:a16="http://schemas.microsoft.com/office/drawing/2014/main" val="10001"/>
                  </a:ext>
                </a:extLst>
              </a:tr>
              <a:tr h="297180">
                <a:tc>
                  <a:txBody>
                    <a:bodyPr/>
                    <a:lstStyle/>
                    <a:p>
                      <a:pPr algn="ctr"/>
                      <a:r>
                        <a:rPr lang="en-US" sz="1400" dirty="0"/>
                        <a:t>43</a:t>
                      </a:r>
                    </a:p>
                  </a:txBody>
                  <a:tcPr marL="68580" marR="68580" marT="34290" marB="34290"/>
                </a:tc>
                <a:tc>
                  <a:txBody>
                    <a:bodyPr/>
                    <a:lstStyle/>
                    <a:p>
                      <a:pPr algn="ctr"/>
                      <a:r>
                        <a:rPr lang="en-US" sz="1500" b="0" dirty="0">
                          <a:solidFill>
                            <a:schemeClr val="tx2"/>
                          </a:solidFill>
                        </a:rPr>
                        <a:t>5.5</a:t>
                      </a:r>
                      <a:endParaRPr lang="en-US" sz="1500" b="1" dirty="0">
                        <a:solidFill>
                          <a:schemeClr val="tx2"/>
                        </a:solidFill>
                      </a:endParaRP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t>56</a:t>
                      </a:r>
                    </a:p>
                  </a:txBody>
                  <a:tcPr marL="68580" marR="68580" marT="34290" marB="34290"/>
                </a:tc>
                <a:tc>
                  <a:txBody>
                    <a:bodyPr/>
                    <a:lstStyle/>
                    <a:p>
                      <a:pPr algn="ctr"/>
                      <a:r>
                        <a:rPr lang="en-US" sz="1400" dirty="0"/>
                        <a:t>6</a:t>
                      </a:r>
                    </a:p>
                  </a:txBody>
                  <a:tcPr marL="68580" marR="68580" marT="34290" marB="34290"/>
                </a:tc>
                <a:extLst>
                  <a:ext uri="{0D108BD9-81ED-4DB2-BD59-A6C34878D82A}">
                    <a16:rowId xmlns:a16="http://schemas.microsoft.com/office/drawing/2014/main" val="10003"/>
                  </a:ext>
                </a:extLst>
              </a:tr>
              <a:tr h="297180">
                <a:tc>
                  <a:txBody>
                    <a:bodyPr/>
                    <a:lstStyle/>
                    <a:p>
                      <a:pPr algn="ctr"/>
                      <a:r>
                        <a:rPr lang="en-US" sz="1400" dirty="0"/>
                        <a:t>25</a:t>
                      </a:r>
                    </a:p>
                  </a:txBody>
                  <a:tcPr marL="68580" marR="68580" marT="34290" marB="34290"/>
                </a:tc>
                <a:tc>
                  <a:txBody>
                    <a:bodyPr/>
                    <a:lstStyle/>
                    <a:p>
                      <a:pPr algn="ctr"/>
                      <a:r>
                        <a:rPr lang="en-US" sz="1500" b="0" dirty="0">
                          <a:solidFill>
                            <a:schemeClr val="tx2"/>
                          </a:solidFill>
                        </a:rPr>
                        <a:t>8</a:t>
                      </a:r>
                      <a:endParaRPr lang="en-US" sz="1500" b="1" dirty="0">
                        <a:solidFill>
                          <a:schemeClr val="tx2"/>
                        </a:solidFill>
                      </a:endParaRP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t>84</a:t>
                      </a:r>
                    </a:p>
                  </a:txBody>
                  <a:tcPr marL="68580" marR="68580" marT="34290" marB="34290"/>
                </a:tc>
                <a:tc>
                  <a:txBody>
                    <a:bodyPr/>
                    <a:lstStyle/>
                    <a:p>
                      <a:pPr algn="ctr"/>
                      <a:r>
                        <a:rPr lang="en-US" sz="1400" dirty="0"/>
                        <a:t>5</a:t>
                      </a:r>
                    </a:p>
                  </a:txBody>
                  <a:tcPr marL="68580" marR="68580" marT="34290" marB="34290"/>
                </a:tc>
                <a:extLst>
                  <a:ext uri="{0D108BD9-81ED-4DB2-BD59-A6C34878D82A}">
                    <a16:rowId xmlns:a16="http://schemas.microsoft.com/office/drawing/2014/main" val="10005"/>
                  </a:ext>
                </a:extLst>
              </a:tr>
            </a:tbl>
          </a:graphicData>
        </a:graphic>
      </p:graphicFrame>
      <p:graphicFrame>
        <p:nvGraphicFramePr>
          <p:cNvPr id="16" name="Table 15"/>
          <p:cNvGraphicFramePr>
            <a:graphicFrameLocks noGrp="1"/>
          </p:cNvGraphicFramePr>
          <p:nvPr/>
        </p:nvGraphicFramePr>
        <p:xfrm>
          <a:off x="6178446" y="2968538"/>
          <a:ext cx="3769058" cy="1722120"/>
        </p:xfrm>
        <a:graphic>
          <a:graphicData uri="http://schemas.openxmlformats.org/drawingml/2006/table">
            <a:tbl>
              <a:tblPr firstRow="1" bandRow="1">
                <a:tableStyleId>{7E9639D4-E3E2-4D34-9284-5A2195B3D0D7}</a:tableStyleId>
              </a:tblPr>
              <a:tblGrid>
                <a:gridCol w="1884529">
                  <a:extLst>
                    <a:ext uri="{9D8B030D-6E8A-4147-A177-3AD203B41FA5}">
                      <a16:colId xmlns:a16="http://schemas.microsoft.com/office/drawing/2014/main" val="20000"/>
                    </a:ext>
                  </a:extLst>
                </a:gridCol>
                <a:gridCol w="1884529">
                  <a:extLst>
                    <a:ext uri="{9D8B030D-6E8A-4147-A177-3AD203B41FA5}">
                      <a16:colId xmlns:a16="http://schemas.microsoft.com/office/drawing/2014/main" val="20001"/>
                    </a:ext>
                  </a:extLst>
                </a:gridCol>
              </a:tblGrid>
              <a:tr h="278130">
                <a:tc>
                  <a:txBody>
                    <a:bodyPr/>
                    <a:lstStyle/>
                    <a:p>
                      <a:pPr algn="ctr"/>
                      <a:r>
                        <a:rPr lang="en-US" sz="1400" b="0" dirty="0"/>
                        <a:t>X</a:t>
                      </a:r>
                    </a:p>
                  </a:txBody>
                  <a:tcPr marL="68580" marR="68580" marT="34290" marB="34290"/>
                </a:tc>
                <a:tc>
                  <a:txBody>
                    <a:bodyPr/>
                    <a:lstStyle/>
                    <a:p>
                      <a:pPr algn="ctr"/>
                      <a:r>
                        <a:rPr lang="en-US" sz="1400" dirty="0"/>
                        <a:t>Y</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t>32</a:t>
                      </a:r>
                      <a:endParaRPr lang="en-US" sz="1400" b="0" dirty="0"/>
                    </a:p>
                  </a:txBody>
                  <a:tcPr marL="68580" marR="68580" marT="34290" marB="34290"/>
                </a:tc>
                <a:tc>
                  <a:txBody>
                    <a:bodyPr/>
                    <a:lstStyle/>
                    <a:p>
                      <a:pPr algn="ctr"/>
                      <a:r>
                        <a:rPr lang="en-US" sz="1400" dirty="0"/>
                        <a:t>2</a:t>
                      </a:r>
                    </a:p>
                  </a:txBody>
                  <a:tcPr marL="68580" marR="68580" marT="34290" marB="34290"/>
                </a:tc>
                <a:extLst>
                  <a:ext uri="{0D108BD9-81ED-4DB2-BD59-A6C34878D82A}">
                    <a16:rowId xmlns:a16="http://schemas.microsoft.com/office/drawing/2014/main" val="10001"/>
                  </a:ext>
                </a:extLst>
              </a:tr>
              <a:tr h="297180">
                <a:tc>
                  <a:txBody>
                    <a:bodyPr/>
                    <a:lstStyle/>
                    <a:p>
                      <a:pPr algn="ctr"/>
                      <a:r>
                        <a:rPr lang="en-US" sz="1400" dirty="0"/>
                        <a:t>43</a:t>
                      </a:r>
                    </a:p>
                  </a:txBody>
                  <a:tcPr marL="68580" marR="68580" marT="34290" marB="34290"/>
                </a:tc>
                <a:tc>
                  <a:txBody>
                    <a:bodyPr/>
                    <a:lstStyle/>
                    <a:p>
                      <a:pPr algn="ctr"/>
                      <a:r>
                        <a:rPr lang="en-US" sz="1500" b="0" dirty="0">
                          <a:solidFill>
                            <a:schemeClr val="tx2"/>
                          </a:solidFill>
                        </a:rPr>
                        <a:t>7.2</a:t>
                      </a:r>
                      <a:endParaRPr lang="en-US" sz="1500" b="1" dirty="0">
                        <a:solidFill>
                          <a:schemeClr val="tx2"/>
                        </a:solidFill>
                      </a:endParaRP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t>56</a:t>
                      </a:r>
                    </a:p>
                  </a:txBody>
                  <a:tcPr marL="68580" marR="68580" marT="34290" marB="34290"/>
                </a:tc>
                <a:tc>
                  <a:txBody>
                    <a:bodyPr/>
                    <a:lstStyle/>
                    <a:p>
                      <a:pPr algn="ctr"/>
                      <a:r>
                        <a:rPr lang="en-US" sz="1400" dirty="0"/>
                        <a:t>6</a:t>
                      </a:r>
                    </a:p>
                  </a:txBody>
                  <a:tcPr marL="68580" marR="68580" marT="34290" marB="34290"/>
                </a:tc>
                <a:extLst>
                  <a:ext uri="{0D108BD9-81ED-4DB2-BD59-A6C34878D82A}">
                    <a16:rowId xmlns:a16="http://schemas.microsoft.com/office/drawing/2014/main" val="10003"/>
                  </a:ext>
                </a:extLst>
              </a:tr>
              <a:tr h="297180">
                <a:tc>
                  <a:txBody>
                    <a:bodyPr/>
                    <a:lstStyle/>
                    <a:p>
                      <a:pPr algn="ctr"/>
                      <a:r>
                        <a:rPr lang="en-US" sz="1400" dirty="0"/>
                        <a:t>25</a:t>
                      </a:r>
                    </a:p>
                  </a:txBody>
                  <a:tcPr marL="68580" marR="68580" marT="34290" marB="34290"/>
                </a:tc>
                <a:tc>
                  <a:txBody>
                    <a:bodyPr/>
                    <a:lstStyle/>
                    <a:p>
                      <a:pPr algn="ctr"/>
                      <a:r>
                        <a:rPr lang="en-US" sz="1500" b="0" dirty="0">
                          <a:solidFill>
                            <a:schemeClr val="tx2"/>
                          </a:solidFill>
                        </a:rPr>
                        <a:t>1.1</a:t>
                      </a:r>
                      <a:endParaRPr lang="en-US" sz="1500" b="1" dirty="0">
                        <a:solidFill>
                          <a:schemeClr val="tx2"/>
                        </a:solidFill>
                      </a:endParaRP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t>84</a:t>
                      </a:r>
                    </a:p>
                  </a:txBody>
                  <a:tcPr marL="68580" marR="68580" marT="34290" marB="34290"/>
                </a:tc>
                <a:tc>
                  <a:txBody>
                    <a:bodyPr/>
                    <a:lstStyle/>
                    <a:p>
                      <a:pPr algn="ctr"/>
                      <a:r>
                        <a:rPr lang="en-US" sz="1400" dirty="0"/>
                        <a:t>5</a:t>
                      </a:r>
                    </a:p>
                  </a:txBody>
                  <a:tcPr marL="68580" marR="68580" marT="34290" marB="34290"/>
                </a:tc>
                <a:extLst>
                  <a:ext uri="{0D108BD9-81ED-4DB2-BD59-A6C34878D82A}">
                    <a16:rowId xmlns:a16="http://schemas.microsoft.com/office/drawing/2014/main" val="10005"/>
                  </a:ext>
                </a:extLst>
              </a:tr>
            </a:tbl>
          </a:graphicData>
        </a:graphic>
      </p:graphicFrame>
      <p:graphicFrame>
        <p:nvGraphicFramePr>
          <p:cNvPr id="17" name="Table 16"/>
          <p:cNvGraphicFramePr>
            <a:graphicFrameLocks noGrp="1"/>
          </p:cNvGraphicFramePr>
          <p:nvPr/>
        </p:nvGraphicFramePr>
        <p:xfrm>
          <a:off x="6783670" y="4994173"/>
          <a:ext cx="2558610" cy="441008"/>
        </p:xfrm>
        <a:graphic>
          <a:graphicData uri="http://schemas.openxmlformats.org/drawingml/2006/table">
            <a:tbl>
              <a:tblPr>
                <a:tableStyleId>{D113A9D2-9D6B-4929-AA2D-F23B5EE8CBE7}</a:tableStyleId>
              </a:tblPr>
              <a:tblGrid>
                <a:gridCol w="1279305">
                  <a:extLst>
                    <a:ext uri="{9D8B030D-6E8A-4147-A177-3AD203B41FA5}">
                      <a16:colId xmlns:a16="http://schemas.microsoft.com/office/drawing/2014/main" val="20000"/>
                    </a:ext>
                  </a:extLst>
                </a:gridCol>
                <a:gridCol w="1279305">
                  <a:extLst>
                    <a:ext uri="{9D8B030D-6E8A-4147-A177-3AD203B41FA5}">
                      <a16:colId xmlns:a16="http://schemas.microsoft.com/office/drawing/2014/main" val="20001"/>
                    </a:ext>
                  </a:extLst>
                </a:gridCol>
              </a:tblGrid>
              <a:tr h="212884">
                <a:tc>
                  <a:txBody>
                    <a:bodyPr/>
                    <a:lstStyle/>
                    <a:p>
                      <a:pPr algn="ctr" fontAlgn="b"/>
                      <a:r>
                        <a:rPr lang="en-US" sz="1400" u="none" strike="noStrike" dirty="0">
                          <a:effectLst/>
                        </a:rPr>
                        <a:t>Slope</a:t>
                      </a:r>
                      <a:endParaRPr lang="en-US" sz="14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400" u="none" strike="noStrike">
                          <a:effectLst/>
                        </a:rPr>
                        <a:t>4.932</a:t>
                      </a:r>
                      <a:endParaRPr lang="en-US" sz="14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0000"/>
                  </a:ext>
                </a:extLst>
              </a:tr>
              <a:tr h="212884">
                <a:tc>
                  <a:txBody>
                    <a:bodyPr/>
                    <a:lstStyle/>
                    <a:p>
                      <a:pPr algn="ctr" fontAlgn="b"/>
                      <a:r>
                        <a:rPr lang="en-US" sz="1400" u="none" strike="noStrike" dirty="0">
                          <a:effectLst/>
                        </a:rPr>
                        <a:t>Standard error</a:t>
                      </a:r>
                      <a:endParaRPr lang="en-US" sz="14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400" u="none" strike="noStrike" dirty="0">
                          <a:effectLst/>
                        </a:rPr>
                        <a:t>4.287</a:t>
                      </a:r>
                      <a:endParaRPr lang="en-US" sz="14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0001"/>
                  </a:ext>
                </a:extLst>
              </a:tr>
            </a:tbl>
          </a:graphicData>
        </a:graphic>
      </p:graphicFrame>
      <p:graphicFrame>
        <p:nvGraphicFramePr>
          <p:cNvPr id="18" name="Table 17"/>
          <p:cNvGraphicFramePr>
            <a:graphicFrameLocks noGrp="1"/>
          </p:cNvGraphicFramePr>
          <p:nvPr/>
        </p:nvGraphicFramePr>
        <p:xfrm>
          <a:off x="2508620" y="4994173"/>
          <a:ext cx="2559321" cy="441008"/>
        </p:xfrm>
        <a:graphic>
          <a:graphicData uri="http://schemas.openxmlformats.org/drawingml/2006/table">
            <a:tbl>
              <a:tblPr>
                <a:tableStyleId>{125E5076-3810-47DD-B79F-674D7AD40C01}</a:tableStyleId>
              </a:tblPr>
              <a:tblGrid>
                <a:gridCol w="1339812">
                  <a:extLst>
                    <a:ext uri="{9D8B030D-6E8A-4147-A177-3AD203B41FA5}">
                      <a16:colId xmlns:a16="http://schemas.microsoft.com/office/drawing/2014/main" val="20000"/>
                    </a:ext>
                  </a:extLst>
                </a:gridCol>
                <a:gridCol w="1219509">
                  <a:extLst>
                    <a:ext uri="{9D8B030D-6E8A-4147-A177-3AD203B41FA5}">
                      <a16:colId xmlns:a16="http://schemas.microsoft.com/office/drawing/2014/main" val="20001"/>
                    </a:ext>
                  </a:extLst>
                </a:gridCol>
              </a:tblGrid>
              <a:tr h="212884">
                <a:tc>
                  <a:txBody>
                    <a:bodyPr/>
                    <a:lstStyle/>
                    <a:p>
                      <a:pPr algn="ctr" fontAlgn="b"/>
                      <a:r>
                        <a:rPr lang="en-US" sz="1400" u="none" strike="noStrike" dirty="0">
                          <a:effectLst/>
                        </a:rPr>
                        <a:t>Slope</a:t>
                      </a:r>
                      <a:endParaRPr lang="en-US" sz="14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400" u="none" strike="noStrike" dirty="0">
                          <a:effectLst/>
                        </a:rPr>
                        <a:t>-0.8245</a:t>
                      </a:r>
                      <a:endParaRPr lang="en-US" sz="14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0000"/>
                  </a:ext>
                </a:extLst>
              </a:tr>
              <a:tr h="212884">
                <a:tc>
                  <a:txBody>
                    <a:bodyPr/>
                    <a:lstStyle/>
                    <a:p>
                      <a:pPr algn="ctr" fontAlgn="b"/>
                      <a:r>
                        <a:rPr lang="en-US" sz="1400" u="none" strike="noStrike" dirty="0">
                          <a:effectLst/>
                        </a:rPr>
                        <a:t>Standard error</a:t>
                      </a:r>
                      <a:endParaRPr lang="en-US" sz="14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400" u="none" strike="noStrike" dirty="0">
                          <a:effectLst/>
                        </a:rPr>
                        <a:t>6.1845</a:t>
                      </a:r>
                      <a:endParaRPr lang="en-US" sz="14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0001"/>
                  </a:ext>
                </a:extLst>
              </a:tr>
            </a:tbl>
          </a:graphicData>
        </a:graphic>
      </p:graphicFrame>
      <p:grpSp>
        <p:nvGrpSpPr>
          <p:cNvPr id="20" name="Group 19"/>
          <p:cNvGrpSpPr/>
          <p:nvPr/>
        </p:nvGrpSpPr>
        <p:grpSpPr>
          <a:xfrm>
            <a:off x="2583853" y="5462752"/>
            <a:ext cx="2483365" cy="551889"/>
            <a:chOff x="2901950" y="4219575"/>
            <a:chExt cx="3370531" cy="551889"/>
          </a:xfrm>
        </p:grpSpPr>
        <p:sp>
          <p:nvSpPr>
            <p:cNvPr id="21" name="Rectangle 20"/>
            <p:cNvSpPr>
              <a:spLocks noChangeArrowheads="1"/>
            </p:cNvSpPr>
            <p:nvPr/>
          </p:nvSpPr>
          <p:spPr bwMode="auto">
            <a:xfrm>
              <a:off x="2901950" y="4219575"/>
              <a:ext cx="46124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i="1" dirty="0">
                  <a:solidFill>
                    <a:sysClr val="windowText" lastClr="000000"/>
                  </a:solidFill>
                </a:rPr>
                <a:t>Y</a:t>
              </a:r>
            </a:p>
          </p:txBody>
        </p:sp>
        <p:sp>
          <p:nvSpPr>
            <p:cNvPr id="22" name="Rectangle 21"/>
            <p:cNvSpPr>
              <a:spLocks noChangeArrowheads="1"/>
            </p:cNvSpPr>
            <p:nvPr/>
          </p:nvSpPr>
          <p:spPr bwMode="auto">
            <a:xfrm>
              <a:off x="4894262" y="4219575"/>
              <a:ext cx="50040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i="1">
                  <a:solidFill>
                    <a:sysClr val="windowText" lastClr="000000"/>
                  </a:solidFill>
                </a:rPr>
                <a:t>X</a:t>
              </a:r>
            </a:p>
          </p:txBody>
        </p:sp>
        <p:sp>
          <p:nvSpPr>
            <p:cNvPr id="23" name="Rectangle 22"/>
            <p:cNvSpPr>
              <a:spLocks noChangeArrowheads="1"/>
            </p:cNvSpPr>
            <p:nvPr/>
          </p:nvSpPr>
          <p:spPr bwMode="auto">
            <a:xfrm>
              <a:off x="3140076" y="4435475"/>
              <a:ext cx="3415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i="1" dirty="0" err="1">
                  <a:solidFill>
                    <a:sysClr val="windowText" lastClr="000000"/>
                  </a:solidFill>
                </a:rPr>
                <a:t>i</a:t>
              </a:r>
              <a:endParaRPr lang="en-US" altLang="x-none" sz="1600" b="1" i="1" dirty="0">
                <a:solidFill>
                  <a:sysClr val="windowText" lastClr="000000"/>
                </a:solidFill>
              </a:endParaRPr>
            </a:p>
          </p:txBody>
        </p:sp>
        <p:sp>
          <p:nvSpPr>
            <p:cNvPr id="24" name="Rectangle 23"/>
            <p:cNvSpPr>
              <a:spLocks noChangeArrowheads="1"/>
            </p:cNvSpPr>
            <p:nvPr/>
          </p:nvSpPr>
          <p:spPr bwMode="auto">
            <a:xfrm>
              <a:off x="5197475" y="4435475"/>
              <a:ext cx="3415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i="1" dirty="0" err="1">
                  <a:solidFill>
                    <a:sysClr val="windowText" lastClr="000000"/>
                  </a:solidFill>
                </a:rPr>
                <a:t>i</a:t>
              </a:r>
              <a:endParaRPr lang="en-US" altLang="x-none" sz="1600" b="1" i="1" dirty="0">
                <a:solidFill>
                  <a:sysClr val="windowText" lastClr="000000"/>
                </a:solidFill>
              </a:endParaRPr>
            </a:p>
          </p:txBody>
        </p:sp>
        <p:sp>
          <p:nvSpPr>
            <p:cNvPr id="25" name="Rectangle 24"/>
            <p:cNvSpPr>
              <a:spLocks noChangeArrowheads="1"/>
            </p:cNvSpPr>
            <p:nvPr/>
          </p:nvSpPr>
          <p:spPr bwMode="auto">
            <a:xfrm>
              <a:off x="5930900" y="4435475"/>
              <a:ext cx="3415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i="1">
                  <a:solidFill>
                    <a:sysClr val="windowText" lastClr="000000"/>
                  </a:solidFill>
                </a:rPr>
                <a:t>i</a:t>
              </a:r>
            </a:p>
          </p:txBody>
        </p:sp>
        <p:sp>
          <p:nvSpPr>
            <p:cNvPr id="26" name="Rectangle 25"/>
            <p:cNvSpPr>
              <a:spLocks noChangeArrowheads="1"/>
            </p:cNvSpPr>
            <p:nvPr/>
          </p:nvSpPr>
          <p:spPr bwMode="auto">
            <a:xfrm>
              <a:off x="3376613"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27" name="Rectangle 26"/>
            <p:cNvSpPr>
              <a:spLocks noChangeArrowheads="1"/>
            </p:cNvSpPr>
            <p:nvPr/>
          </p:nvSpPr>
          <p:spPr bwMode="auto">
            <a:xfrm>
              <a:off x="4219576"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28" name="Rectangle 27"/>
            <p:cNvSpPr>
              <a:spLocks noChangeArrowheads="1"/>
            </p:cNvSpPr>
            <p:nvPr/>
          </p:nvSpPr>
          <p:spPr bwMode="auto">
            <a:xfrm>
              <a:off x="5413374"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dirty="0">
                  <a:solidFill>
                    <a:sysClr val="windowText" lastClr="000000"/>
                  </a:solidFill>
                  <a:latin typeface="Symbol" charset="2"/>
                </a:rPr>
                <a:t></a:t>
              </a:r>
            </a:p>
          </p:txBody>
        </p:sp>
        <p:sp>
          <p:nvSpPr>
            <p:cNvPr id="29" name="Rectangle 28"/>
            <p:cNvSpPr>
              <a:spLocks noChangeArrowheads="1"/>
            </p:cNvSpPr>
            <p:nvPr/>
          </p:nvSpPr>
          <p:spPr bwMode="auto">
            <a:xfrm>
              <a:off x="3694113"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dirty="0">
                  <a:solidFill>
                    <a:sysClr val="windowText" lastClr="000000"/>
                  </a:solidFill>
                  <a:latin typeface="Symbol" charset="2"/>
                </a:rPr>
                <a:t></a:t>
              </a:r>
            </a:p>
          </p:txBody>
        </p:sp>
        <p:sp>
          <p:nvSpPr>
            <p:cNvPr id="30" name="Rectangle 29"/>
            <p:cNvSpPr>
              <a:spLocks noChangeArrowheads="1"/>
            </p:cNvSpPr>
            <p:nvPr/>
          </p:nvSpPr>
          <p:spPr bwMode="auto">
            <a:xfrm>
              <a:off x="4518025"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31" name="Rectangle 30"/>
            <p:cNvSpPr>
              <a:spLocks noChangeArrowheads="1"/>
            </p:cNvSpPr>
            <p:nvPr/>
          </p:nvSpPr>
          <p:spPr bwMode="auto">
            <a:xfrm>
              <a:off x="5729288" y="4219575"/>
              <a:ext cx="4003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32" name="Rectangle 31"/>
            <p:cNvSpPr>
              <a:spLocks noChangeArrowheads="1"/>
            </p:cNvSpPr>
            <p:nvPr/>
          </p:nvSpPr>
          <p:spPr bwMode="auto">
            <a:xfrm>
              <a:off x="3932238" y="4435475"/>
              <a:ext cx="38727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a:solidFill>
                    <a:sysClr val="windowText" lastClr="000000"/>
                  </a:solidFill>
                </a:rPr>
                <a:t>0</a:t>
              </a:r>
            </a:p>
          </p:txBody>
        </p:sp>
        <p:sp>
          <p:nvSpPr>
            <p:cNvPr id="33" name="Rectangle 32"/>
            <p:cNvSpPr>
              <a:spLocks noChangeArrowheads="1"/>
            </p:cNvSpPr>
            <p:nvPr/>
          </p:nvSpPr>
          <p:spPr bwMode="auto">
            <a:xfrm>
              <a:off x="4738689" y="4435475"/>
              <a:ext cx="38727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a:solidFill>
                    <a:sysClr val="windowText" lastClr="000000"/>
                  </a:solidFill>
                </a:rPr>
                <a:t>1</a:t>
              </a:r>
            </a:p>
          </p:txBody>
        </p:sp>
      </p:grpSp>
      <p:grpSp>
        <p:nvGrpSpPr>
          <p:cNvPr id="34" name="Group 33"/>
          <p:cNvGrpSpPr/>
          <p:nvPr/>
        </p:nvGrpSpPr>
        <p:grpSpPr>
          <a:xfrm>
            <a:off x="6858549" y="5462752"/>
            <a:ext cx="2483365" cy="551889"/>
            <a:chOff x="2901950" y="4219575"/>
            <a:chExt cx="3370531" cy="551889"/>
          </a:xfrm>
        </p:grpSpPr>
        <p:sp>
          <p:nvSpPr>
            <p:cNvPr id="35" name="Rectangle 34"/>
            <p:cNvSpPr>
              <a:spLocks noChangeArrowheads="1"/>
            </p:cNvSpPr>
            <p:nvPr/>
          </p:nvSpPr>
          <p:spPr bwMode="auto">
            <a:xfrm>
              <a:off x="2901950" y="4219575"/>
              <a:ext cx="46124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i="1" dirty="0">
                  <a:solidFill>
                    <a:sysClr val="windowText" lastClr="000000"/>
                  </a:solidFill>
                </a:rPr>
                <a:t>Y</a:t>
              </a:r>
            </a:p>
          </p:txBody>
        </p:sp>
        <p:sp>
          <p:nvSpPr>
            <p:cNvPr id="36" name="Rectangle 35"/>
            <p:cNvSpPr>
              <a:spLocks noChangeArrowheads="1"/>
            </p:cNvSpPr>
            <p:nvPr/>
          </p:nvSpPr>
          <p:spPr bwMode="auto">
            <a:xfrm>
              <a:off x="4894262" y="4219575"/>
              <a:ext cx="50040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i="1">
                  <a:solidFill>
                    <a:sysClr val="windowText" lastClr="000000"/>
                  </a:solidFill>
                </a:rPr>
                <a:t>X</a:t>
              </a:r>
            </a:p>
          </p:txBody>
        </p:sp>
        <p:sp>
          <p:nvSpPr>
            <p:cNvPr id="37" name="Rectangle 36"/>
            <p:cNvSpPr>
              <a:spLocks noChangeArrowheads="1"/>
            </p:cNvSpPr>
            <p:nvPr/>
          </p:nvSpPr>
          <p:spPr bwMode="auto">
            <a:xfrm>
              <a:off x="3140076" y="4435475"/>
              <a:ext cx="3415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i="1" dirty="0" err="1">
                  <a:solidFill>
                    <a:sysClr val="windowText" lastClr="000000"/>
                  </a:solidFill>
                </a:rPr>
                <a:t>i</a:t>
              </a:r>
              <a:endParaRPr lang="en-US" altLang="x-none" sz="1600" b="1" i="1" dirty="0">
                <a:solidFill>
                  <a:sysClr val="windowText" lastClr="000000"/>
                </a:solidFill>
              </a:endParaRPr>
            </a:p>
          </p:txBody>
        </p:sp>
        <p:sp>
          <p:nvSpPr>
            <p:cNvPr id="38" name="Rectangle 37"/>
            <p:cNvSpPr>
              <a:spLocks noChangeArrowheads="1"/>
            </p:cNvSpPr>
            <p:nvPr/>
          </p:nvSpPr>
          <p:spPr bwMode="auto">
            <a:xfrm>
              <a:off x="5197475" y="4435475"/>
              <a:ext cx="3415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i="1" dirty="0" err="1">
                  <a:solidFill>
                    <a:sysClr val="windowText" lastClr="000000"/>
                  </a:solidFill>
                </a:rPr>
                <a:t>i</a:t>
              </a:r>
              <a:endParaRPr lang="en-US" altLang="x-none" sz="1600" b="1" i="1" dirty="0">
                <a:solidFill>
                  <a:sysClr val="windowText" lastClr="000000"/>
                </a:solidFill>
              </a:endParaRPr>
            </a:p>
          </p:txBody>
        </p:sp>
        <p:sp>
          <p:nvSpPr>
            <p:cNvPr id="39" name="Rectangle 38"/>
            <p:cNvSpPr>
              <a:spLocks noChangeArrowheads="1"/>
            </p:cNvSpPr>
            <p:nvPr/>
          </p:nvSpPr>
          <p:spPr bwMode="auto">
            <a:xfrm>
              <a:off x="5930900" y="4435475"/>
              <a:ext cx="3415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i="1">
                  <a:solidFill>
                    <a:sysClr val="windowText" lastClr="000000"/>
                  </a:solidFill>
                </a:rPr>
                <a:t>i</a:t>
              </a:r>
            </a:p>
          </p:txBody>
        </p:sp>
        <p:sp>
          <p:nvSpPr>
            <p:cNvPr id="40" name="Rectangle 39"/>
            <p:cNvSpPr>
              <a:spLocks noChangeArrowheads="1"/>
            </p:cNvSpPr>
            <p:nvPr/>
          </p:nvSpPr>
          <p:spPr bwMode="auto">
            <a:xfrm>
              <a:off x="3376613"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41" name="Rectangle 40"/>
            <p:cNvSpPr>
              <a:spLocks noChangeArrowheads="1"/>
            </p:cNvSpPr>
            <p:nvPr/>
          </p:nvSpPr>
          <p:spPr bwMode="auto">
            <a:xfrm>
              <a:off x="4219576"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42" name="Rectangle 41"/>
            <p:cNvSpPr>
              <a:spLocks noChangeArrowheads="1"/>
            </p:cNvSpPr>
            <p:nvPr/>
          </p:nvSpPr>
          <p:spPr bwMode="auto">
            <a:xfrm>
              <a:off x="5413374"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43" name="Rectangle 42"/>
            <p:cNvSpPr>
              <a:spLocks noChangeArrowheads="1"/>
            </p:cNvSpPr>
            <p:nvPr/>
          </p:nvSpPr>
          <p:spPr bwMode="auto">
            <a:xfrm>
              <a:off x="3694113"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dirty="0">
                  <a:solidFill>
                    <a:sysClr val="windowText" lastClr="000000"/>
                  </a:solidFill>
                  <a:latin typeface="Symbol" charset="2"/>
                </a:rPr>
                <a:t></a:t>
              </a:r>
            </a:p>
          </p:txBody>
        </p:sp>
        <p:sp>
          <p:nvSpPr>
            <p:cNvPr id="44" name="Rectangle 43"/>
            <p:cNvSpPr>
              <a:spLocks noChangeArrowheads="1"/>
            </p:cNvSpPr>
            <p:nvPr/>
          </p:nvSpPr>
          <p:spPr bwMode="auto">
            <a:xfrm>
              <a:off x="4518025"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45" name="Rectangle 44"/>
            <p:cNvSpPr>
              <a:spLocks noChangeArrowheads="1"/>
            </p:cNvSpPr>
            <p:nvPr/>
          </p:nvSpPr>
          <p:spPr bwMode="auto">
            <a:xfrm>
              <a:off x="5729288" y="4219575"/>
              <a:ext cx="4003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46" name="Rectangle 45"/>
            <p:cNvSpPr>
              <a:spLocks noChangeArrowheads="1"/>
            </p:cNvSpPr>
            <p:nvPr/>
          </p:nvSpPr>
          <p:spPr bwMode="auto">
            <a:xfrm>
              <a:off x="3932238" y="4435475"/>
              <a:ext cx="38727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a:solidFill>
                    <a:sysClr val="windowText" lastClr="000000"/>
                  </a:solidFill>
                </a:rPr>
                <a:t>0</a:t>
              </a:r>
            </a:p>
          </p:txBody>
        </p:sp>
        <p:sp>
          <p:nvSpPr>
            <p:cNvPr id="47" name="Rectangle 46"/>
            <p:cNvSpPr>
              <a:spLocks noChangeArrowheads="1"/>
            </p:cNvSpPr>
            <p:nvPr/>
          </p:nvSpPr>
          <p:spPr bwMode="auto">
            <a:xfrm>
              <a:off x="4738689" y="4435475"/>
              <a:ext cx="38727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dirty="0">
                  <a:solidFill>
                    <a:sysClr val="windowText" lastClr="000000"/>
                  </a:solidFill>
                </a:rPr>
                <a:t>1</a:t>
              </a:r>
            </a:p>
          </p:txBody>
        </p:sp>
      </p:grpSp>
    </p:spTree>
    <p:extLst>
      <p:ext uri="{BB962C8B-B14F-4D97-AF65-F5344CB8AC3E}">
        <p14:creationId xmlns:p14="http://schemas.microsoft.com/office/powerpoint/2010/main" val="342689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Pooling analyses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solidFill>
                      <a:schemeClr val="tx2"/>
                    </a:solidFill>
                  </a:rPr>
                  <a:t>Pooled slope estimate</a:t>
                </a:r>
                <a:r>
                  <a:rPr lang="en-US" dirty="0"/>
                  <a:t> is the average of the N imputed estimates</a:t>
                </a:r>
              </a:p>
              <a:p>
                <a:r>
                  <a:rPr lang="en-US" dirty="0"/>
                  <a:t>Our example, </a:t>
                </a:r>
                <a:r>
                  <a:rPr lang="el-GR" dirty="0"/>
                  <a:t>β</a:t>
                </a:r>
                <a:r>
                  <a:rPr lang="en-US" baseline="-25000" dirty="0"/>
                  <a:t>1p</a:t>
                </a:r>
                <a:r>
                  <a:rPr lang="en-US" dirty="0"/>
                  <a:t> = </a:t>
                </a:r>
                <a14:m>
                  <m:oMath xmlns:m="http://schemas.openxmlformats.org/officeDocument/2006/math">
                    <m:f>
                      <m:fPr>
                        <m:ctrlPr>
                          <a:rPr lang="el-GR" i="1" dirty="0" smtClean="0">
                            <a:latin typeface="Cambria Math" panose="02040503050406030204" pitchFamily="18" charset="0"/>
                          </a:rPr>
                        </m:ctrlPr>
                      </m:fPr>
                      <m:num>
                        <m:r>
                          <m:rPr>
                            <m:sty m:val="p"/>
                          </m:rPr>
                          <a:rPr lang="el-GR" dirty="0" smtClean="0">
                            <a:latin typeface="Cambria Math" charset="0"/>
                          </a:rPr>
                          <m:t>β</m:t>
                        </m:r>
                        <m:r>
                          <a:rPr lang="en-US" dirty="0" smtClean="0">
                            <a:latin typeface="Cambria Math" charset="0"/>
                          </a:rPr>
                          <m:t>11+</m:t>
                        </m:r>
                        <m:r>
                          <m:rPr>
                            <m:sty m:val="p"/>
                          </m:rPr>
                          <a:rPr lang="el-GR" dirty="0" smtClean="0">
                            <a:latin typeface="Cambria Math" charset="0"/>
                          </a:rPr>
                          <m:t>β</m:t>
                        </m:r>
                        <m:r>
                          <a:rPr lang="en-US" dirty="0" smtClean="0">
                            <a:latin typeface="Cambria Math" charset="0"/>
                          </a:rPr>
                          <m:t>12</m:t>
                        </m:r>
                      </m:num>
                      <m:den>
                        <m:r>
                          <a:rPr lang="en-US" dirty="0" smtClean="0">
                            <a:latin typeface="Cambria Math" charset="0"/>
                          </a:rPr>
                          <m:t>2</m:t>
                        </m:r>
                      </m:den>
                    </m:f>
                  </m:oMath>
                </a14:m>
                <a:r>
                  <a:rPr lang="en-US" dirty="0"/>
                  <a:t> = (4.932-.8245) x 0.5 = 2.0538</a:t>
                </a:r>
              </a:p>
              <a:p>
                <a:endParaRPr lang="en-US" dirty="0"/>
              </a:p>
              <a:p>
                <a:r>
                  <a:rPr lang="en-US" dirty="0"/>
                  <a:t>The pooled slope </a:t>
                </a:r>
                <a:r>
                  <a:rPr lang="en-US" dirty="0">
                    <a:solidFill>
                      <a:schemeClr val="tx2"/>
                    </a:solidFill>
                  </a:rPr>
                  <a:t>variance</a:t>
                </a:r>
                <a:r>
                  <a:rPr lang="en-US" dirty="0"/>
                  <a:t> is given by </a:t>
                </a:r>
              </a:p>
              <a:p>
                <a14:m>
                  <m:oMath xmlns:m="http://schemas.openxmlformats.org/officeDocument/2006/math">
                    <m:r>
                      <a:rPr lang="en-US" smtClean="0">
                        <a:latin typeface="Cambria Math" charset="0"/>
                      </a:rPr>
                      <m:t>𝑠</m:t>
                    </m:r>
                    <m:r>
                      <a:rPr lang="en-US" smtClean="0">
                        <a:latin typeface="Cambria Math" charset="0"/>
                      </a:rPr>
                      <m:t>= </m:t>
                    </m:r>
                    <m:f>
                      <m:fPr>
                        <m:ctrlPr>
                          <a:rPr lang="en-US" i="1" smtClean="0">
                            <a:latin typeface="Cambria Math" panose="02040503050406030204" pitchFamily="18" charset="0"/>
                          </a:rPr>
                        </m:ctrlPr>
                      </m:fPr>
                      <m:num>
                        <m:nary>
                          <m:naryPr>
                            <m:chr m:val="∑"/>
                            <m:subHide m:val="on"/>
                            <m:supHide m:val="on"/>
                            <m:ctrlPr>
                              <a:rPr lang="en-US" i="1" smtClean="0">
                                <a:latin typeface="Cambria Math" panose="02040503050406030204" pitchFamily="18" charset="0"/>
                              </a:rPr>
                            </m:ctrlPr>
                          </m:naryPr>
                          <m:sub/>
                          <m:sup/>
                          <m:e>
                            <m:r>
                              <a:rPr lang="en-US" smtClean="0">
                                <a:latin typeface="Cambria Math" charset="0"/>
                              </a:rPr>
                              <m:t>𝑍𝑖</m:t>
                            </m:r>
                          </m:e>
                        </m:nary>
                      </m:num>
                      <m:den>
                        <m:r>
                          <a:rPr lang="en-US" smtClean="0">
                            <a:latin typeface="Cambria Math" charset="0"/>
                          </a:rPr>
                          <m:t>𝑚</m:t>
                        </m:r>
                      </m:den>
                    </m:f>
                    <m:r>
                      <a:rPr lang="en-US" smtClean="0">
                        <a:latin typeface="Cambria Math" charset="0"/>
                      </a:rPr>
                      <m:t>+(1+ </m:t>
                    </m:r>
                    <m:f>
                      <m:fPr>
                        <m:ctrlPr>
                          <a:rPr lang="en-US" i="1" smtClean="0">
                            <a:latin typeface="Cambria Math" panose="02040503050406030204" pitchFamily="18" charset="0"/>
                          </a:rPr>
                        </m:ctrlPr>
                      </m:fPr>
                      <m:num>
                        <m:r>
                          <a:rPr lang="en-US" smtClean="0">
                            <a:latin typeface="Cambria Math" charset="0"/>
                          </a:rPr>
                          <m:t>1</m:t>
                        </m:r>
                      </m:num>
                      <m:den>
                        <m:r>
                          <a:rPr lang="en-US" smtClean="0">
                            <a:latin typeface="Cambria Math" charset="0"/>
                          </a:rPr>
                          <m:t>𝑚</m:t>
                        </m:r>
                      </m:den>
                    </m:f>
                  </m:oMath>
                </a14:m>
                <a:r>
                  <a:rPr lang="en-US" dirty="0"/>
                  <a:t>) x </a:t>
                </a:r>
                <a14:m>
                  <m:oMath xmlns:m="http://schemas.openxmlformats.org/officeDocument/2006/math">
                    <m:f>
                      <m:fPr>
                        <m:ctrlPr>
                          <a:rPr lang="en-US" i="1" dirty="0" smtClean="0">
                            <a:latin typeface="Cambria Math" panose="02040503050406030204" pitchFamily="18" charset="0"/>
                          </a:rPr>
                        </m:ctrlPr>
                      </m:fPr>
                      <m:num>
                        <m:r>
                          <a:rPr lang="en-US" dirty="0" smtClean="0">
                            <a:latin typeface="Cambria Math" charset="0"/>
                          </a:rPr>
                          <m:t>1</m:t>
                        </m:r>
                      </m:num>
                      <m:den>
                        <m:r>
                          <a:rPr lang="en-US" dirty="0" smtClean="0">
                            <a:latin typeface="Cambria Math" charset="0"/>
                          </a:rPr>
                          <m:t>𝑚</m:t>
                        </m:r>
                        <m:r>
                          <a:rPr lang="en-US" dirty="0" smtClean="0">
                            <a:latin typeface="Cambria Math" charset="0"/>
                          </a:rPr>
                          <m:t>−1</m:t>
                        </m:r>
                      </m:den>
                    </m:f>
                    <m:r>
                      <a:rPr lang="en-US" dirty="0" smtClean="0">
                        <a:latin typeface="Cambria Math" charset="0"/>
                      </a:rPr>
                      <m:t>∗</m:t>
                    </m:r>
                    <m:nary>
                      <m:naryPr>
                        <m:chr m:val="∑"/>
                        <m:subHide m:val="on"/>
                        <m:supHide m:val="on"/>
                        <m:ctrlPr>
                          <a:rPr lang="en-US" i="1" dirty="0" smtClean="0">
                            <a:latin typeface="Cambria Math" panose="02040503050406030204" pitchFamily="18" charset="0"/>
                          </a:rPr>
                        </m:ctrlPr>
                      </m:naryPr>
                      <m:sub/>
                      <m:sup/>
                      <m:e>
                        <m:r>
                          <a:rPr lang="en-US" dirty="0" smtClean="0">
                            <a:latin typeface="Cambria Math" charset="0"/>
                          </a:rPr>
                          <m:t>(</m:t>
                        </m:r>
                        <m:r>
                          <a:rPr lang="el-GR" dirty="0">
                            <a:latin typeface="Cambria Math" charset="0"/>
                          </a:rPr>
                          <m:t>𝛽</m:t>
                        </m:r>
                        <m:r>
                          <a:rPr lang="en-US" dirty="0">
                            <a:latin typeface="Cambria Math" charset="0"/>
                          </a:rPr>
                          <m:t>1</m:t>
                        </m:r>
                        <m:r>
                          <a:rPr lang="en-US" dirty="0" smtClean="0">
                            <a:latin typeface="Cambria Math" charset="0"/>
                          </a:rPr>
                          <m:t>𝑖</m:t>
                        </m:r>
                        <m:r>
                          <a:rPr lang="en-US" dirty="0" smtClean="0">
                            <a:latin typeface="Cambria Math" charset="0"/>
                          </a:rPr>
                          <m:t> </m:t>
                        </m:r>
                      </m:e>
                    </m:nary>
                    <m:r>
                      <a:rPr lang="en-US" dirty="0" smtClean="0">
                        <a:latin typeface="Cambria Math" charset="0"/>
                      </a:rPr>
                      <m:t>−</m:t>
                    </m:r>
                  </m:oMath>
                </a14:m>
                <a:r>
                  <a:rPr lang="el-GR" dirty="0"/>
                  <a:t> β</a:t>
                </a:r>
                <a:r>
                  <a:rPr lang="en-US" baseline="-25000" dirty="0"/>
                  <a:t>1p</a:t>
                </a:r>
                <a:r>
                  <a:rPr lang="en-US" dirty="0"/>
                  <a:t> )</a:t>
                </a:r>
                <a:r>
                  <a:rPr lang="en-US" baseline="30000" dirty="0"/>
                  <a:t>2</a:t>
                </a:r>
              </a:p>
              <a:p>
                <a:r>
                  <a:rPr lang="en-US" dirty="0"/>
                  <a:t>Where </a:t>
                </a:r>
                <a:r>
                  <a:rPr lang="en-US" dirty="0" err="1"/>
                  <a:t>Z</a:t>
                </a:r>
                <a:r>
                  <a:rPr lang="en-US" baseline="-25000" dirty="0" err="1"/>
                  <a:t>i</a:t>
                </a:r>
                <a:r>
                  <a:rPr lang="en-US" dirty="0"/>
                  <a:t> is the standard error of the imputed slopes</a:t>
                </a:r>
              </a:p>
              <a:p>
                <a:r>
                  <a:rPr lang="en-US" dirty="0"/>
                  <a:t>Our example: (4.287 + 6.1845)/2 + (3/2)*(16.569) = 30.08925</a:t>
                </a:r>
              </a:p>
              <a:p>
                <a:r>
                  <a:rPr lang="en-US" dirty="0">
                    <a:solidFill>
                      <a:schemeClr val="tx2"/>
                    </a:solidFill>
                  </a:rPr>
                  <a:t>Standard error</a:t>
                </a:r>
                <a:r>
                  <a:rPr lang="en-US" dirty="0"/>
                  <a:t>: take the square root, and we get 5.485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800" t="-697"/>
                </a:stretch>
              </a:blipFill>
            </p:spPr>
            <p:txBody>
              <a:bodyPr/>
              <a:lstStyle/>
              <a:p>
                <a:r>
                  <a:rPr lang="en-US">
                    <a:noFill/>
                  </a:rPr>
                  <a:t> </a:t>
                </a:r>
              </a:p>
            </p:txBody>
          </p:sp>
        </mc:Fallback>
      </mc:AlternateContent>
    </p:spTree>
    <p:extLst>
      <p:ext uri="{BB962C8B-B14F-4D97-AF65-F5344CB8AC3E}">
        <p14:creationId xmlns:p14="http://schemas.microsoft.com/office/powerpoint/2010/main" val="45572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Given events A, B; and P(A) &gt; 0 </a:t>
                </a:r>
                <a:r>
                  <a:rPr lang="mr-IN" dirty="0"/>
                  <a:t>…</a:t>
                </a:r>
                <a:endParaRPr lang="en-US" dirty="0"/>
              </a:p>
              <a:p>
                <a:r>
                  <a:rPr lang="en-US" dirty="0"/>
                  <a:t>Bayes’ Theorem:</a:t>
                </a:r>
              </a:p>
              <a:p>
                <a14:m>
                  <m:oMath xmlns:m="http://schemas.openxmlformats.org/officeDocument/2006/math">
                    <m:r>
                      <a:rPr lang="en-US">
                        <a:latin typeface="Cambria Math" charset="0"/>
                      </a:rPr>
                      <m:t>𝑃</m:t>
                    </m:r>
                    <m:d>
                      <m:dPr>
                        <m:ctrlPr>
                          <a:rPr lang="en-US" i="1">
                            <a:latin typeface="Cambria Math" panose="02040503050406030204" pitchFamily="18" charset="0"/>
                          </a:rPr>
                        </m:ctrlPr>
                      </m:dPr>
                      <m:e>
                        <m:r>
                          <a:rPr lang="en-US">
                            <a:latin typeface="Cambria Math" charset="0"/>
                          </a:rPr>
                          <m:t>𝐵</m:t>
                        </m:r>
                      </m:e>
                      <m:e>
                        <m:r>
                          <a:rPr lang="en-US">
                            <a:latin typeface="Cambria Math" charset="0"/>
                          </a:rPr>
                          <m:t>𝐴</m:t>
                        </m:r>
                      </m:e>
                    </m:d>
                    <m:r>
                      <a:rPr lang="en-US">
                        <a:latin typeface="Cambria Math" charset="0"/>
                      </a:rPr>
                      <m:t>=</m:t>
                    </m:r>
                    <m:f>
                      <m:fPr>
                        <m:ctrlPr>
                          <a:rPr lang="en-US" i="1">
                            <a:latin typeface="Cambria Math" panose="02040503050406030204" pitchFamily="18" charset="0"/>
                          </a:rPr>
                        </m:ctrlPr>
                      </m:fPr>
                      <m:num>
                        <m:r>
                          <a:rPr lang="en-US">
                            <a:latin typeface="Cambria Math" charset="0"/>
                          </a:rPr>
                          <m:t>𝑃</m:t>
                        </m:r>
                        <m:r>
                          <a:rPr lang="en-US">
                            <a:latin typeface="Cambria Math" charset="0"/>
                          </a:rPr>
                          <m:t>(</m:t>
                        </m:r>
                        <m:r>
                          <a:rPr lang="en-US">
                            <a:latin typeface="Cambria Math" charset="0"/>
                          </a:rPr>
                          <m:t>𝐴</m:t>
                        </m:r>
                        <m:r>
                          <a:rPr lang="en-US">
                            <a:latin typeface="Cambria Math" charset="0"/>
                          </a:rPr>
                          <m:t>|</m:t>
                        </m:r>
                        <m:r>
                          <a:rPr lang="en-US">
                            <a:latin typeface="Cambria Math" charset="0"/>
                          </a:rPr>
                          <m:t>𝐵</m:t>
                        </m:r>
                        <m:r>
                          <a:rPr lang="en-US">
                            <a:latin typeface="Cambria Math" charset="0"/>
                          </a:rPr>
                          <m:t>)∗</m:t>
                        </m:r>
                        <m:r>
                          <a:rPr lang="en-US">
                            <a:latin typeface="Cambria Math" charset="0"/>
                          </a:rPr>
                          <m:t>𝑃</m:t>
                        </m:r>
                        <m:r>
                          <a:rPr lang="en-US">
                            <a:latin typeface="Cambria Math" charset="0"/>
                          </a:rPr>
                          <m:t>(</m:t>
                        </m:r>
                        <m:r>
                          <a:rPr lang="en-US">
                            <a:latin typeface="Cambria Math" charset="0"/>
                          </a:rPr>
                          <m:t>𝐵</m:t>
                        </m:r>
                        <m:r>
                          <a:rPr lang="en-US">
                            <a:latin typeface="Cambria Math" charset="0"/>
                          </a:rPr>
                          <m:t>)</m:t>
                        </m:r>
                      </m:num>
                      <m:den>
                        <m:r>
                          <a:rPr lang="en-US">
                            <a:latin typeface="Cambria Math" charset="0"/>
                          </a:rPr>
                          <m:t>𝑃</m:t>
                        </m:r>
                        <m:r>
                          <a:rPr lang="en-US">
                            <a:latin typeface="Cambria Math" charset="0"/>
                          </a:rPr>
                          <m:t>(</m:t>
                        </m:r>
                        <m:r>
                          <a:rPr lang="en-US">
                            <a:latin typeface="Cambria Math" charset="0"/>
                          </a:rPr>
                          <m:t>𝐴</m:t>
                        </m:r>
                        <m:r>
                          <a:rPr lang="en-US">
                            <a:latin typeface="Cambria Math" charset="0"/>
                          </a:rPr>
                          <m:t>)</m:t>
                        </m:r>
                      </m:den>
                    </m:f>
                  </m:oMath>
                </a14:m>
                <a:endParaRPr lang="en-US" dirty="0"/>
              </a:p>
              <a:p>
                <a:r>
                  <a:rPr lang="en-US" dirty="0"/>
                  <a:t>In our case:</a:t>
                </a:r>
              </a:p>
              <a:p>
                <a14:m>
                  <m:oMath xmlns:m="http://schemas.openxmlformats.org/officeDocument/2006/math">
                    <m:r>
                      <a:rPr lang="en-US" sz="4000" smtClean="0">
                        <a:solidFill>
                          <a:schemeClr val="accent5"/>
                        </a:solidFill>
                        <a:latin typeface="Cambria Math" charset="0"/>
                      </a:rPr>
                      <m:t>𝑃</m:t>
                    </m:r>
                    <m:d>
                      <m:dPr>
                        <m:ctrlPr>
                          <a:rPr lang="en-US" sz="4000" i="1">
                            <a:solidFill>
                              <a:schemeClr val="accent5"/>
                            </a:solidFill>
                            <a:latin typeface="Cambria Math" panose="02040503050406030204" pitchFamily="18" charset="0"/>
                          </a:rPr>
                        </m:ctrlPr>
                      </m:dPr>
                      <m:e>
                        <m:r>
                          <a:rPr lang="en-US" sz="4000" b="1" i="0" smtClean="0">
                            <a:solidFill>
                              <a:schemeClr val="accent5"/>
                            </a:solidFill>
                            <a:latin typeface="Cambria Math" charset="0"/>
                          </a:rPr>
                          <m:t>𝐇</m:t>
                        </m:r>
                      </m:e>
                      <m:e>
                        <m:r>
                          <a:rPr lang="en-US" sz="4000" b="1" i="0" smtClean="0">
                            <a:solidFill>
                              <a:schemeClr val="accent5"/>
                            </a:solidFill>
                            <a:latin typeface="Cambria Math" charset="0"/>
                          </a:rPr>
                          <m:t>𝐄</m:t>
                        </m:r>
                      </m:e>
                    </m:d>
                    <m:r>
                      <a:rPr lang="en-US" sz="4000">
                        <a:latin typeface="Cambria Math" charset="0"/>
                      </a:rPr>
                      <m:t>=</m:t>
                    </m:r>
                    <m:f>
                      <m:fPr>
                        <m:ctrlPr>
                          <a:rPr lang="en-US" sz="4000" i="1">
                            <a:latin typeface="Cambria Math" panose="02040503050406030204" pitchFamily="18" charset="0"/>
                          </a:rPr>
                        </m:ctrlPr>
                      </m:fPr>
                      <m:num>
                        <m:r>
                          <a:rPr lang="en-US" sz="4000" smtClean="0">
                            <a:solidFill>
                              <a:schemeClr val="accent1"/>
                            </a:solidFill>
                            <a:latin typeface="Cambria Math" charset="0"/>
                          </a:rPr>
                          <m:t>𝑃</m:t>
                        </m:r>
                        <m:r>
                          <a:rPr lang="en-US" sz="4000" smtClean="0">
                            <a:solidFill>
                              <a:schemeClr val="accent1"/>
                            </a:solidFill>
                            <a:latin typeface="Cambria Math" charset="0"/>
                          </a:rPr>
                          <m:t>(</m:t>
                        </m:r>
                        <m:r>
                          <a:rPr lang="en-US" sz="4000" b="1" i="0" smtClean="0">
                            <a:solidFill>
                              <a:schemeClr val="accent1"/>
                            </a:solidFill>
                            <a:latin typeface="Cambria Math" charset="0"/>
                          </a:rPr>
                          <m:t>𝐄</m:t>
                        </m:r>
                        <m:r>
                          <a:rPr lang="en-US" sz="4000">
                            <a:solidFill>
                              <a:schemeClr val="accent1"/>
                            </a:solidFill>
                            <a:latin typeface="Cambria Math" charset="0"/>
                          </a:rPr>
                          <m:t>|</m:t>
                        </m:r>
                        <m:r>
                          <a:rPr lang="en-US" sz="4000" b="1" i="0" smtClean="0">
                            <a:solidFill>
                              <a:schemeClr val="accent1"/>
                            </a:solidFill>
                            <a:latin typeface="Cambria Math" charset="0"/>
                          </a:rPr>
                          <m:t>𝐇</m:t>
                        </m:r>
                        <m:r>
                          <a:rPr lang="en-US" sz="4000">
                            <a:solidFill>
                              <a:schemeClr val="accent1"/>
                            </a:solidFill>
                            <a:latin typeface="Cambria Math" charset="0"/>
                          </a:rPr>
                          <m:t>)</m:t>
                        </m:r>
                        <m:r>
                          <a:rPr lang="en-US" sz="4000">
                            <a:latin typeface="Cambria Math" charset="0"/>
                          </a:rPr>
                          <m:t>∗</m:t>
                        </m:r>
                        <m:r>
                          <a:rPr lang="en-US" sz="4000" smtClean="0">
                            <a:solidFill>
                              <a:schemeClr val="tx2"/>
                            </a:solidFill>
                            <a:latin typeface="Cambria Math" charset="0"/>
                          </a:rPr>
                          <m:t>𝑃</m:t>
                        </m:r>
                        <m:r>
                          <a:rPr lang="en-US" sz="4000" smtClean="0">
                            <a:solidFill>
                              <a:schemeClr val="tx2"/>
                            </a:solidFill>
                            <a:latin typeface="Cambria Math" charset="0"/>
                          </a:rPr>
                          <m:t>(</m:t>
                        </m:r>
                        <m:r>
                          <a:rPr lang="en-US" sz="4000" b="1" i="0" smtClean="0">
                            <a:solidFill>
                              <a:schemeClr val="tx2"/>
                            </a:solidFill>
                            <a:latin typeface="Cambria Math" charset="0"/>
                          </a:rPr>
                          <m:t>𝐇</m:t>
                        </m:r>
                        <m:r>
                          <a:rPr lang="en-US" sz="4000">
                            <a:solidFill>
                              <a:schemeClr val="tx2"/>
                            </a:solidFill>
                            <a:latin typeface="Cambria Math" charset="0"/>
                          </a:rPr>
                          <m:t>)</m:t>
                        </m:r>
                      </m:num>
                      <m:den>
                        <m:r>
                          <a:rPr lang="en-US" sz="4000" smtClean="0">
                            <a:solidFill>
                              <a:schemeClr val="accent3"/>
                            </a:solidFill>
                            <a:latin typeface="Cambria Math" charset="0"/>
                          </a:rPr>
                          <m:t>𝑃</m:t>
                        </m:r>
                        <m:r>
                          <a:rPr lang="en-US" sz="4000" smtClean="0">
                            <a:solidFill>
                              <a:schemeClr val="accent3"/>
                            </a:solidFill>
                            <a:latin typeface="Cambria Math" charset="0"/>
                          </a:rPr>
                          <m:t>(</m:t>
                        </m:r>
                        <m:r>
                          <a:rPr lang="en-US" sz="4000" b="1" i="0" smtClean="0">
                            <a:solidFill>
                              <a:schemeClr val="accent3"/>
                            </a:solidFill>
                            <a:latin typeface="Cambria Math" charset="0"/>
                          </a:rPr>
                          <m:t>𝐄</m:t>
                        </m:r>
                        <m:r>
                          <a:rPr lang="en-US" sz="4000">
                            <a:solidFill>
                              <a:schemeClr val="accent3"/>
                            </a:solidFill>
                            <a:latin typeface="Cambria Math" charset="0"/>
                          </a:rPr>
                          <m:t>)</m:t>
                        </m:r>
                      </m:den>
                    </m:f>
                  </m:oMath>
                </a14:m>
                <a:endParaRPr lang="en-US" sz="4000"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436" t="-263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rot="16200000">
            <a:off x="8227377" y="5885497"/>
            <a:ext cx="1315721" cy="365125"/>
          </a:xfrm>
          <a:prstGeom prst="rect">
            <a:avLst/>
          </a:prstGeom>
        </p:spPr>
        <p:txBody>
          <a:bodyPr vert="horz" lIns="91440" tIns="45720" rIns="91440" bIns="45720" rtlCol="0" anchor="ctr"/>
          <a:lstStyle>
            <a:defPPr>
              <a:defRPr lang="en-US"/>
            </a:defPPr>
            <a:lvl1pPr marL="0" algn="l" defTabSz="457200" rtl="0" eaLnBrk="1" latinLnBrk="0" hangingPunct="1">
              <a:defRPr sz="2400" b="1"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2EF37A0-74FC-AB4F-AE4C-D9BFC6719E9F}" type="slidenum">
              <a:rPr lang="en-US" smtClean="0"/>
              <a:pPr/>
              <a:t>59</a:t>
            </a:fld>
            <a:endParaRPr lang="en-US"/>
          </a:p>
        </p:txBody>
      </p:sp>
      <p:grpSp>
        <p:nvGrpSpPr>
          <p:cNvPr id="21" name="Group 20"/>
          <p:cNvGrpSpPr/>
          <p:nvPr/>
        </p:nvGrpSpPr>
        <p:grpSpPr>
          <a:xfrm>
            <a:off x="2303489" y="4422095"/>
            <a:ext cx="3297836" cy="1424570"/>
            <a:chOff x="779489" y="4422095"/>
            <a:chExt cx="3297836" cy="1424570"/>
          </a:xfrm>
        </p:grpSpPr>
        <p:cxnSp>
          <p:nvCxnSpPr>
            <p:cNvPr id="6" name="Straight Arrow Connector 5"/>
            <p:cNvCxnSpPr/>
            <p:nvPr/>
          </p:nvCxnSpPr>
          <p:spPr>
            <a:xfrm flipV="1">
              <a:off x="3087974" y="4422095"/>
              <a:ext cx="239842" cy="779489"/>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8" name="TextBox 7"/>
            <p:cNvSpPr txBox="1"/>
            <p:nvPr/>
          </p:nvSpPr>
          <p:spPr>
            <a:xfrm>
              <a:off x="779489" y="5200334"/>
              <a:ext cx="3297836" cy="646331"/>
            </a:xfrm>
            <a:prstGeom prst="rect">
              <a:avLst/>
            </a:prstGeom>
            <a:noFill/>
          </p:spPr>
          <p:txBody>
            <a:bodyPr wrap="square" rtlCol="0">
              <a:spAutoFit/>
            </a:bodyPr>
            <a:lstStyle/>
            <a:p>
              <a:r>
                <a:rPr lang="en-US" dirty="0">
                  <a:solidFill>
                    <a:schemeClr val="accent5"/>
                  </a:solidFill>
                </a:rPr>
                <a:t>Posterior probability of the hypothesis given the evidence</a:t>
              </a:r>
            </a:p>
          </p:txBody>
        </p:sp>
      </p:grpSp>
      <p:grpSp>
        <p:nvGrpSpPr>
          <p:cNvPr id="23" name="Group 22"/>
          <p:cNvGrpSpPr/>
          <p:nvPr/>
        </p:nvGrpSpPr>
        <p:grpSpPr>
          <a:xfrm>
            <a:off x="7250243" y="3939382"/>
            <a:ext cx="2173574" cy="1008629"/>
            <a:chOff x="5726243" y="3939381"/>
            <a:chExt cx="2173574" cy="1008629"/>
          </a:xfrm>
        </p:grpSpPr>
        <p:cxnSp>
          <p:nvCxnSpPr>
            <p:cNvPr id="9" name="Straight Arrow Connector 8"/>
            <p:cNvCxnSpPr/>
            <p:nvPr/>
          </p:nvCxnSpPr>
          <p:spPr>
            <a:xfrm flipH="1" flipV="1">
              <a:off x="5726243" y="3939381"/>
              <a:ext cx="359765" cy="175213"/>
            </a:xfrm>
            <a:prstGeom prst="straightConnector1">
              <a:avLst/>
            </a:prstGeom>
            <a:ln>
              <a:solidFill>
                <a:schemeClr val="tx2"/>
              </a:solidFill>
              <a:tailEnd type="triangle"/>
            </a:ln>
          </p:spPr>
          <p:style>
            <a:lnRef idx="2">
              <a:schemeClr val="accent5"/>
            </a:lnRef>
            <a:fillRef idx="0">
              <a:schemeClr val="accent5"/>
            </a:fillRef>
            <a:effectRef idx="1">
              <a:schemeClr val="accent5"/>
            </a:effectRef>
            <a:fontRef idx="minor">
              <a:schemeClr val="tx1"/>
            </a:fontRef>
          </p:style>
        </p:cxnSp>
        <p:sp>
          <p:nvSpPr>
            <p:cNvPr id="10" name="TextBox 9"/>
            <p:cNvSpPr txBox="1"/>
            <p:nvPr/>
          </p:nvSpPr>
          <p:spPr>
            <a:xfrm>
              <a:off x="6086007" y="4024680"/>
              <a:ext cx="1813810" cy="923330"/>
            </a:xfrm>
            <a:prstGeom prst="rect">
              <a:avLst/>
            </a:prstGeom>
            <a:noFill/>
          </p:spPr>
          <p:txBody>
            <a:bodyPr wrap="square" rtlCol="0">
              <a:spAutoFit/>
            </a:bodyPr>
            <a:lstStyle/>
            <a:p>
              <a:r>
                <a:rPr lang="en-US" dirty="0">
                  <a:solidFill>
                    <a:schemeClr val="tx2"/>
                  </a:solidFill>
                </a:rPr>
                <a:t>Prior probability of hypotheses</a:t>
              </a:r>
            </a:p>
          </p:txBody>
        </p:sp>
      </p:grpSp>
      <p:grpSp>
        <p:nvGrpSpPr>
          <p:cNvPr id="22" name="Group 21"/>
          <p:cNvGrpSpPr/>
          <p:nvPr/>
        </p:nvGrpSpPr>
        <p:grpSpPr>
          <a:xfrm>
            <a:off x="6493241" y="4530079"/>
            <a:ext cx="1971207" cy="1197918"/>
            <a:chOff x="4969240" y="4530079"/>
            <a:chExt cx="1971207" cy="1197918"/>
          </a:xfrm>
        </p:grpSpPr>
        <p:cxnSp>
          <p:nvCxnSpPr>
            <p:cNvPr id="12" name="Straight Arrow Connector 11"/>
            <p:cNvCxnSpPr/>
            <p:nvPr/>
          </p:nvCxnSpPr>
          <p:spPr>
            <a:xfrm flipH="1" flipV="1">
              <a:off x="4969240" y="4530079"/>
              <a:ext cx="329784" cy="551587"/>
            </a:xfrm>
            <a:prstGeom prst="straightConnector1">
              <a:avLst/>
            </a:prstGeom>
            <a:ln>
              <a:solidFill>
                <a:schemeClr val="accent3"/>
              </a:solidFill>
              <a:tailEnd type="triangle"/>
            </a:ln>
          </p:spPr>
          <p:style>
            <a:lnRef idx="2">
              <a:schemeClr val="accent5"/>
            </a:lnRef>
            <a:fillRef idx="0">
              <a:schemeClr val="accent5"/>
            </a:fillRef>
            <a:effectRef idx="1">
              <a:schemeClr val="accent5"/>
            </a:effectRef>
            <a:fontRef idx="minor">
              <a:schemeClr val="tx1"/>
            </a:fontRef>
          </p:style>
        </p:cxnSp>
        <p:sp>
          <p:nvSpPr>
            <p:cNvPr id="13" name="TextBox 12"/>
            <p:cNvSpPr txBox="1"/>
            <p:nvPr/>
          </p:nvSpPr>
          <p:spPr>
            <a:xfrm>
              <a:off x="5126637" y="5081666"/>
              <a:ext cx="1813810" cy="646331"/>
            </a:xfrm>
            <a:prstGeom prst="rect">
              <a:avLst/>
            </a:prstGeom>
            <a:noFill/>
          </p:spPr>
          <p:txBody>
            <a:bodyPr wrap="square" rtlCol="0">
              <a:spAutoFit/>
            </a:bodyPr>
            <a:lstStyle/>
            <a:p>
              <a:r>
                <a:rPr lang="en-US" dirty="0">
                  <a:solidFill>
                    <a:schemeClr val="accent3"/>
                  </a:solidFill>
                </a:rPr>
                <a:t>Prior over the evidence</a:t>
              </a:r>
            </a:p>
          </p:txBody>
        </p:sp>
      </p:grpSp>
      <p:grpSp>
        <p:nvGrpSpPr>
          <p:cNvPr id="24" name="Group 23"/>
          <p:cNvGrpSpPr/>
          <p:nvPr/>
        </p:nvGrpSpPr>
        <p:grpSpPr>
          <a:xfrm>
            <a:off x="6350835" y="2617815"/>
            <a:ext cx="3875841" cy="1157563"/>
            <a:chOff x="4826834" y="2617814"/>
            <a:chExt cx="3875841" cy="1157563"/>
          </a:xfrm>
        </p:grpSpPr>
        <p:cxnSp>
          <p:nvCxnSpPr>
            <p:cNvPr id="15" name="Straight Arrow Connector 14"/>
            <p:cNvCxnSpPr/>
            <p:nvPr/>
          </p:nvCxnSpPr>
          <p:spPr>
            <a:xfrm flipH="1">
              <a:off x="4826834" y="3293050"/>
              <a:ext cx="1259173" cy="482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086007" y="2617814"/>
              <a:ext cx="2616668" cy="923330"/>
            </a:xfrm>
            <a:prstGeom prst="rect">
              <a:avLst/>
            </a:prstGeom>
            <a:noFill/>
          </p:spPr>
          <p:txBody>
            <a:bodyPr wrap="square" rtlCol="0">
              <a:spAutoFit/>
            </a:bodyPr>
            <a:lstStyle/>
            <a:p>
              <a:r>
                <a:rPr lang="en-US" dirty="0">
                  <a:solidFill>
                    <a:schemeClr val="accent1"/>
                  </a:solidFill>
                </a:rPr>
                <a:t>Probability of seeing evidence given the hypothesis</a:t>
              </a:r>
            </a:p>
          </p:txBody>
        </p:sp>
      </p:grpSp>
      <p:sp>
        <p:nvSpPr>
          <p:cNvPr id="7" name="Title 6">
            <a:extLst>
              <a:ext uri="{FF2B5EF4-FFF2-40B4-BE49-F238E27FC236}">
                <a16:creationId xmlns:a16="http://schemas.microsoft.com/office/drawing/2014/main" id="{ECA60E00-895F-E04F-A43E-98054FE61DC6}"/>
              </a:ext>
            </a:extLst>
          </p:cNvPr>
          <p:cNvSpPr>
            <a:spLocks noGrp="1"/>
          </p:cNvSpPr>
          <p:nvPr>
            <p:ph type="title"/>
          </p:nvPr>
        </p:nvSpPr>
        <p:spPr/>
        <p:txBody>
          <a:bodyPr/>
          <a:lstStyle/>
          <a:p>
            <a:r>
              <a:rPr lang="en-US" dirty="0"/>
              <a:t>Predicting the missing data given the observed data</a:t>
            </a:r>
          </a:p>
        </p:txBody>
      </p:sp>
    </p:spTree>
    <p:extLst>
      <p:ext uri="{BB962C8B-B14F-4D97-AF65-F5344CB8AC3E}">
        <p14:creationId xmlns:p14="http://schemas.microsoft.com/office/powerpoint/2010/main" val="266707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 Question</a:t>
            </a:r>
          </a:p>
        </p:txBody>
      </p:sp>
      <p:sp>
        <p:nvSpPr>
          <p:cNvPr id="3" name="Content Placeholder 2"/>
          <p:cNvSpPr>
            <a:spLocks noGrp="1"/>
          </p:cNvSpPr>
          <p:nvPr>
            <p:ph idx="1"/>
          </p:nvPr>
        </p:nvSpPr>
        <p:spPr>
          <a:xfrm>
            <a:off x="609600" y="1803788"/>
            <a:ext cx="6361216" cy="4322377"/>
          </a:xfrm>
        </p:spPr>
        <p:txBody>
          <a:bodyPr/>
          <a:lstStyle/>
          <a:p>
            <a:r>
              <a:rPr lang="en-US" b="1" dirty="0">
                <a:solidFill>
                  <a:srgbClr val="215C4E"/>
                </a:solidFill>
              </a:rPr>
              <a:t>Why is the data missing?</a:t>
            </a:r>
          </a:p>
          <a:p>
            <a:pPr lvl="1"/>
            <a:r>
              <a:rPr lang="en-US" b="0" dirty="0"/>
              <a:t>What mechanism is it that contributes to, or is associated with, the probability of a data point being absent?</a:t>
            </a:r>
          </a:p>
          <a:p>
            <a:pPr lvl="1"/>
            <a:r>
              <a:rPr lang="en-US" b="0" dirty="0"/>
              <a:t>Can it be explained by our observed data or not?</a:t>
            </a:r>
          </a:p>
          <a:p>
            <a:pPr lvl="1"/>
            <a:endParaRPr lang="en-US" dirty="0"/>
          </a:p>
          <a:p>
            <a:pPr lvl="1"/>
            <a:endParaRPr lang="en-US" b="0" dirty="0"/>
          </a:p>
          <a:p>
            <a:r>
              <a:rPr lang="en-US" dirty="0"/>
              <a:t>The answers drastically affect what we can ultimately do to compensate for the missing-ness</a:t>
            </a:r>
          </a:p>
        </p:txBody>
      </p:sp>
      <p:sp>
        <p:nvSpPr>
          <p:cNvPr id="6" name="TextBox 5"/>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86575" y="2165349"/>
            <a:ext cx="2709472" cy="2709472"/>
          </a:xfrm>
          <a:prstGeom prst="rect">
            <a:avLst/>
          </a:prstGeom>
        </p:spPr>
      </p:pic>
    </p:spTree>
    <p:extLst>
      <p:ext uri="{BB962C8B-B14F-4D97-AF65-F5344CB8AC3E}">
        <p14:creationId xmlns:p14="http://schemas.microsoft.com/office/powerpoint/2010/main" val="242763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Establish a </a:t>
            </a:r>
            <a:r>
              <a:rPr lang="en-US" dirty="0">
                <a:solidFill>
                  <a:schemeClr val="tx2"/>
                </a:solidFill>
              </a:rPr>
              <a:t>prior</a:t>
            </a:r>
            <a:r>
              <a:rPr lang="en-US" dirty="0"/>
              <a:t> distribution:</a:t>
            </a:r>
          </a:p>
          <a:p>
            <a:pPr marL="342900" indent="-342900">
              <a:buFont typeface="Arial" charset="0"/>
              <a:buChar char="•"/>
            </a:pPr>
            <a:r>
              <a:rPr lang="en-US" dirty="0"/>
              <a:t>Some distribution of parameters of interest </a:t>
            </a:r>
            <a:r>
              <a:rPr lang="el-GR" dirty="0">
                <a:latin typeface="Cambria Math" panose="02040503050406030204" pitchFamily="18" charset="0"/>
                <a:ea typeface="Cambria Math" panose="02040503050406030204" pitchFamily="18" charset="0"/>
              </a:rPr>
              <a:t>θ </a:t>
            </a:r>
            <a:r>
              <a:rPr lang="en-US" dirty="0"/>
              <a:t>before considering the data,</a:t>
            </a:r>
            <a:r>
              <a:rPr lang="en-US" i="1" dirty="0">
                <a:latin typeface="Cambria Math" panose="02040503050406030204" pitchFamily="18" charset="0"/>
                <a:ea typeface="Cambria Math" panose="02040503050406030204" pitchFamily="18" charset="0"/>
              </a:rPr>
              <a:t> P(</a:t>
            </a:r>
            <a:r>
              <a:rPr lang="el-GR" i="1" dirty="0">
                <a:latin typeface="Cambria Math" panose="02040503050406030204" pitchFamily="18" charset="0"/>
                <a:ea typeface="Cambria Math" panose="02040503050406030204" pitchFamily="18" charset="0"/>
              </a:rPr>
              <a:t>θ</a:t>
            </a:r>
            <a:r>
              <a:rPr lang="en-US" i="1" dirty="0">
                <a:latin typeface="Cambria Math" panose="02040503050406030204" pitchFamily="18" charset="0"/>
                <a:ea typeface="Cambria Math" panose="02040503050406030204" pitchFamily="18" charset="0"/>
              </a:rPr>
              <a:t>)</a:t>
            </a:r>
          </a:p>
          <a:p>
            <a:pPr marL="342900" indent="-342900">
              <a:buFont typeface="Arial" charset="0"/>
              <a:buChar char="•"/>
            </a:pPr>
            <a:r>
              <a:rPr lang="en-US" dirty="0">
                <a:ea typeface="Cambria Math" panose="02040503050406030204" pitchFamily="18" charset="0"/>
              </a:rPr>
              <a:t>We want to estimate</a:t>
            </a:r>
            <a:r>
              <a:rPr lang="en-US" dirty="0">
                <a:latin typeface="Cambria Math" panose="02040503050406030204" pitchFamily="18" charset="0"/>
                <a:ea typeface="Cambria Math" panose="02040503050406030204" pitchFamily="18" charset="0"/>
              </a:rPr>
              <a:t> </a:t>
            </a:r>
            <a:r>
              <a:rPr lang="el-GR" dirty="0">
                <a:latin typeface="Cambria Math" panose="02040503050406030204" pitchFamily="18" charset="0"/>
                <a:ea typeface="Cambria Math" panose="02040503050406030204" pitchFamily="18" charset="0"/>
              </a:rPr>
              <a:t>θ</a:t>
            </a:r>
            <a:endParaRPr lang="en-US" dirty="0">
              <a:latin typeface="Cambria Math" panose="02040503050406030204" pitchFamily="18" charset="0"/>
              <a:ea typeface="Cambria Math" panose="02040503050406030204" pitchFamily="18" charset="0"/>
            </a:endParaRPr>
          </a:p>
          <a:p>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Given </a:t>
            </a:r>
            <a:r>
              <a:rPr lang="el-GR" dirty="0">
                <a:latin typeface="Cambria Math" panose="02040503050406030204" pitchFamily="18" charset="0"/>
                <a:ea typeface="Cambria Math" panose="02040503050406030204" pitchFamily="18" charset="0"/>
              </a:rPr>
              <a:t>θ</a:t>
            </a:r>
            <a:r>
              <a:rPr lang="en-US" dirty="0">
                <a:ea typeface="Cambria Math" panose="02040503050406030204" pitchFamily="18" charset="0"/>
              </a:rPr>
              <a:t>, can establish a distribution </a:t>
            </a:r>
            <a:r>
              <a:rPr lang="en-US" i="1" dirty="0">
                <a:latin typeface="Cambria Math" panose="02040503050406030204" pitchFamily="18" charset="0"/>
                <a:ea typeface="Cambria Math" panose="02040503050406030204" pitchFamily="18" charset="0"/>
              </a:rPr>
              <a:t>P(</a:t>
            </a:r>
            <a:r>
              <a:rPr lang="en-US" i="1" dirty="0" err="1">
                <a:latin typeface="Cambria Math" panose="02040503050406030204" pitchFamily="18" charset="0"/>
                <a:ea typeface="Cambria Math" panose="02040503050406030204" pitchFamily="18" charset="0"/>
              </a:rPr>
              <a:t>X</a:t>
            </a:r>
            <a:r>
              <a:rPr lang="en-US" i="1" baseline="-25000" dirty="0" err="1">
                <a:latin typeface="Cambria Math" panose="02040503050406030204" pitchFamily="18" charset="0"/>
                <a:ea typeface="Cambria Math" panose="02040503050406030204" pitchFamily="18" charset="0"/>
              </a:rPr>
              <a:t>obs</a:t>
            </a:r>
            <a:r>
              <a:rPr lang="en-US" i="1" dirty="0">
                <a:latin typeface="Cambria Math" panose="02040503050406030204" pitchFamily="18" charset="0"/>
                <a:ea typeface="Cambria Math" panose="02040503050406030204" pitchFamily="18" charset="0"/>
              </a:rPr>
              <a:t>|</a:t>
            </a:r>
            <a:r>
              <a:rPr lang="el-GR" i="1" dirty="0">
                <a:latin typeface="Cambria Math" panose="02040503050406030204" pitchFamily="18" charset="0"/>
                <a:ea typeface="Cambria Math" panose="02040503050406030204" pitchFamily="18" charset="0"/>
              </a:rPr>
              <a:t>θ</a:t>
            </a:r>
            <a:r>
              <a:rPr lang="en-US" i="1" dirty="0">
                <a:latin typeface="Cambria Math" panose="02040503050406030204" pitchFamily="18" charset="0"/>
                <a:ea typeface="Cambria Math" panose="02040503050406030204" pitchFamily="18" charset="0"/>
              </a:rPr>
              <a:t>)</a:t>
            </a:r>
          </a:p>
          <a:p>
            <a:endParaRPr lang="en-US"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Use Bayes Theorem to establish </a:t>
            </a:r>
            <a:r>
              <a:rPr lang="en-US" i="1" dirty="0">
                <a:latin typeface="Cambria Math" panose="02040503050406030204" pitchFamily="18" charset="0"/>
                <a:ea typeface="Cambria Math" panose="02040503050406030204" pitchFamily="18" charset="0"/>
              </a:rPr>
              <a:t>P(</a:t>
            </a:r>
            <a:r>
              <a:rPr lang="el-GR" i="1" dirty="0">
                <a:latin typeface="Cambria Math" panose="02040503050406030204" pitchFamily="18" charset="0"/>
                <a:ea typeface="Cambria Math" panose="02040503050406030204" pitchFamily="18" charset="0"/>
              </a:rPr>
              <a:t>θ</a:t>
            </a:r>
            <a:r>
              <a:rPr lang="en-US" i="1" dirty="0">
                <a:latin typeface="Cambria Math" panose="02040503050406030204" pitchFamily="18" charset="0"/>
                <a:ea typeface="Cambria Math" panose="02040503050406030204" pitchFamily="18" charset="0"/>
              </a:rPr>
              <a:t>|</a:t>
            </a:r>
            <a:r>
              <a:rPr lang="en-US" i="1" dirty="0" err="1">
                <a:latin typeface="Cambria Math" panose="02040503050406030204" pitchFamily="18" charset="0"/>
                <a:ea typeface="Cambria Math" panose="02040503050406030204" pitchFamily="18" charset="0"/>
              </a:rPr>
              <a:t>X</a:t>
            </a:r>
            <a:r>
              <a:rPr lang="en-US" i="1" baseline="-25000" dirty="0" err="1">
                <a:latin typeface="Cambria Math" panose="02040503050406030204" pitchFamily="18" charset="0"/>
                <a:ea typeface="Cambria Math" panose="02040503050406030204" pitchFamily="18" charset="0"/>
              </a:rPr>
              <a:t>obs</a:t>
            </a:r>
            <a:r>
              <a:rPr lang="en-US" i="1" dirty="0">
                <a:latin typeface="Cambria Math" panose="02040503050406030204" pitchFamily="18" charset="0"/>
                <a:ea typeface="Cambria Math" panose="02040503050406030204" pitchFamily="18" charset="0"/>
              </a:rPr>
              <a:t>) </a:t>
            </a:r>
            <a:r>
              <a:rPr lang="mr-IN" i="1" dirty="0">
                <a:latin typeface="Cambria Math" panose="02040503050406030204" pitchFamily="18" charset="0"/>
                <a:ea typeface="Cambria Math" panose="02040503050406030204" pitchFamily="18" charset="0"/>
              </a:rPr>
              <a:t>…</a:t>
            </a:r>
            <a:endParaRPr lang="en-US" i="1" dirty="0">
              <a:latin typeface="Cambria Math" panose="02040503050406030204" pitchFamily="18" charset="0"/>
              <a:ea typeface="Cambria Math" panose="02040503050406030204" pitchFamily="18" charset="0"/>
            </a:endParaRPr>
          </a:p>
          <a:p>
            <a:pPr marL="342900" indent="-342900">
              <a:buFont typeface="Arial" charset="0"/>
              <a:buChar char="•"/>
            </a:pPr>
            <a:r>
              <a:rPr lang="en-US" dirty="0">
                <a:ea typeface="Cambria Math" panose="02040503050406030204" pitchFamily="18" charset="0"/>
              </a:rPr>
              <a:t>Make random draws for </a:t>
            </a:r>
            <a:r>
              <a:rPr lang="el-GR" dirty="0">
                <a:latin typeface="Cambria Math" panose="02040503050406030204" pitchFamily="18" charset="0"/>
                <a:ea typeface="Cambria Math" panose="02040503050406030204" pitchFamily="18" charset="0"/>
              </a:rPr>
              <a:t>θ</a:t>
            </a:r>
            <a:endParaRPr lang="en-US" dirty="0">
              <a:latin typeface="Cambria Math" panose="02040503050406030204" pitchFamily="18" charset="0"/>
              <a:ea typeface="Cambria Math" panose="02040503050406030204" pitchFamily="18" charset="0"/>
            </a:endParaRPr>
          </a:p>
          <a:p>
            <a:pPr marL="342900" indent="-342900">
              <a:buFont typeface="Arial" charset="0"/>
              <a:buChar char="•"/>
            </a:pPr>
            <a:r>
              <a:rPr lang="en-US" dirty="0">
                <a:ea typeface="Cambria Math" panose="02040503050406030204" pitchFamily="18" charset="0"/>
              </a:rPr>
              <a:t>Use these draws to make predictions of </a:t>
            </a:r>
            <a:r>
              <a:rPr lang="en-US" dirty="0" err="1">
                <a:ea typeface="Cambria Math" panose="02040503050406030204" pitchFamily="18" charset="0"/>
              </a:rPr>
              <a:t>Y</a:t>
            </a:r>
            <a:r>
              <a:rPr lang="en-US" baseline="-25000" dirty="0" err="1">
                <a:ea typeface="Cambria Math" panose="02040503050406030204" pitchFamily="18" charset="0"/>
              </a:rPr>
              <a:t>miss</a:t>
            </a:r>
            <a:endParaRPr lang="en-US" baseline="-25000" dirty="0">
              <a:ea typeface="Cambria Math" panose="02040503050406030204" pitchFamily="18" charset="0"/>
            </a:endParaRPr>
          </a:p>
          <a:p>
            <a:endParaRPr lang="en-US" sz="1600" dirty="0">
              <a:latin typeface="Cambria Math" panose="02040503050406030204" pitchFamily="18" charset="0"/>
              <a:ea typeface="Cambria Math" panose="02040503050406030204" pitchFamily="18" charset="0"/>
            </a:endParaRPr>
          </a:p>
          <a:p>
            <a:endParaRPr lang="en-US" dirty="0"/>
          </a:p>
        </p:txBody>
      </p:sp>
      <p:sp>
        <p:nvSpPr>
          <p:cNvPr id="6" name="Title 5">
            <a:extLst>
              <a:ext uri="{FF2B5EF4-FFF2-40B4-BE49-F238E27FC236}">
                <a16:creationId xmlns:a16="http://schemas.microsoft.com/office/drawing/2014/main" id="{92D35F9E-5C10-C94B-A8D2-8E3EEC9587A4}"/>
              </a:ext>
            </a:extLst>
          </p:cNvPr>
          <p:cNvSpPr>
            <a:spLocks noGrp="1"/>
          </p:cNvSpPr>
          <p:nvPr>
            <p:ph type="title"/>
          </p:nvPr>
        </p:nvSpPr>
        <p:spPr/>
        <p:txBody>
          <a:bodyPr/>
          <a:lstStyle/>
          <a:p>
            <a:r>
              <a:rPr lang="en-US" dirty="0"/>
              <a:t>Bayesian Imputation</a:t>
            </a:r>
          </a:p>
        </p:txBody>
      </p:sp>
    </p:spTree>
    <p:extLst>
      <p:ext uri="{BB962C8B-B14F-4D97-AF65-F5344CB8AC3E}">
        <p14:creationId xmlns:p14="http://schemas.microsoft.com/office/powerpoint/2010/main" val="298022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752601"/>
                <a:ext cx="7620000" cy="3853721"/>
              </a:xfrm>
            </p:spPr>
            <p:txBody>
              <a:bodyPr>
                <a:normAutofit lnSpcReduction="10000"/>
              </a:bodyPr>
              <a:lstStyle/>
              <a:p>
                <a:r>
                  <a:rPr lang="en-US" dirty="0"/>
                  <a:t>Number of imputations N depends on:</a:t>
                </a:r>
              </a:p>
              <a:p>
                <a:pPr marL="342900" indent="-342900">
                  <a:buFont typeface="Arial" charset="0"/>
                  <a:buChar char="•"/>
                </a:pPr>
                <a:r>
                  <a:rPr lang="en-US" b="0" dirty="0"/>
                  <a:t>Size of dataset</a:t>
                </a:r>
              </a:p>
              <a:p>
                <a:pPr marL="342900" indent="-342900">
                  <a:buFont typeface="Arial" charset="0"/>
                  <a:buChar char="•"/>
                </a:pPr>
                <a:r>
                  <a:rPr lang="en-US" b="0" dirty="0"/>
                  <a:t>Amount of missing data in the dataset</a:t>
                </a:r>
              </a:p>
              <a:p>
                <a:r>
                  <a:rPr lang="en-US" dirty="0"/>
                  <a:t>Some previous research indicated that a small N is sufficient for efficiency of the estimates, based on:</a:t>
                </a:r>
              </a:p>
              <a:p>
                <a:pPr marL="160020" indent="-342900">
                  <a:buFont typeface="Arial" charset="0"/>
                  <a:buChar char="•"/>
                </a:pPr>
                <a:r>
                  <a:rPr lang="en-US" b="0" dirty="0"/>
                  <a:t>(1 + </a:t>
                </a:r>
                <a14:m>
                  <m:oMath xmlns:m="http://schemas.openxmlformats.org/officeDocument/2006/math">
                    <m:f>
                      <m:fPr>
                        <m:ctrlPr>
                          <a:rPr lang="en-US" b="0" i="1" smtClean="0">
                            <a:latin typeface="Cambria Math" panose="02040503050406030204" pitchFamily="18" charset="0"/>
                          </a:rPr>
                        </m:ctrlPr>
                      </m:fPr>
                      <m:num>
                        <m:r>
                          <m:rPr>
                            <m:sty m:val="p"/>
                          </m:rPr>
                          <a:rPr lang="en-US" b="0">
                            <a:latin typeface="Cambria Math" charset="0"/>
                          </a:rPr>
                          <m:t>λ</m:t>
                        </m:r>
                      </m:num>
                      <m:den>
                        <m:r>
                          <a:rPr lang="en-US" b="0" i="1" smtClean="0">
                            <a:latin typeface="Cambria Math" charset="0"/>
                          </a:rPr>
                          <m:t>𝑁</m:t>
                        </m:r>
                      </m:den>
                    </m:f>
                  </m:oMath>
                </a14:m>
                <a:r>
                  <a:rPr lang="en-US" b="0" dirty="0"/>
                  <a:t>)-1</a:t>
                </a:r>
              </a:p>
              <a:p>
                <a:pPr marL="160020" indent="-342900">
                  <a:buFont typeface="Arial" charset="0"/>
                  <a:buChar char="•"/>
                </a:pPr>
                <a:r>
                  <a:rPr lang="en-US" b="0" dirty="0"/>
                  <a:t>N is the number of imputations and </a:t>
                </a:r>
                <a:r>
                  <a:rPr lang="el-GR" b="0" dirty="0"/>
                  <a:t>λ</a:t>
                </a:r>
                <a:r>
                  <a:rPr lang="en-US" b="0" dirty="0"/>
                  <a:t> is the fraction of missing information for the term being estimated </a:t>
                </a:r>
                <a:r>
                  <a:rPr lang="en-US" sz="1600" dirty="0"/>
                  <a:t>[Schaffer 1999]</a:t>
                </a:r>
                <a:endParaRPr lang="en-US" b="0" dirty="0"/>
              </a:p>
              <a:p>
                <a:r>
                  <a:rPr lang="en-US" dirty="0"/>
                  <a:t>More recent research claims that a good N is actually higher in order to achieve higher power</a:t>
                </a:r>
                <a:r>
                  <a:rPr lang="en-US" sz="1400" dirty="0"/>
                  <a:t> [Graham et al. 2007]</a:t>
                </a:r>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752601"/>
                <a:ext cx="7620000" cy="3853721"/>
              </a:xfrm>
              <a:blipFill>
                <a:blip r:embed="rId2"/>
                <a:stretch>
                  <a:fillRect l="-2333" t="-361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rot="16200000">
            <a:off x="8227377" y="5885497"/>
            <a:ext cx="1315721" cy="365125"/>
          </a:xfrm>
          <a:prstGeom prst="rect">
            <a:avLst/>
          </a:prstGeom>
        </p:spPr>
        <p:txBody>
          <a:bodyPr vert="horz" lIns="91440" tIns="45720" rIns="91440" bIns="45720" rtlCol="0" anchor="ctr"/>
          <a:lstStyle>
            <a:defPPr>
              <a:defRPr lang="en-US"/>
            </a:defPPr>
            <a:lvl1pPr marL="0" algn="l" defTabSz="457200" rtl="0" eaLnBrk="1" latinLnBrk="0" hangingPunct="1">
              <a:defRPr sz="2400" b="1"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2EF37A0-74FC-AB4F-AE4C-D9BFC6719E9F}" type="slidenum">
              <a:rPr lang="en-US" smtClean="0"/>
              <a:pPr/>
              <a:t>61</a:t>
            </a:fld>
            <a:endParaRPr lang="en-US"/>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24000" y="5621311"/>
            <a:ext cx="9144000" cy="1251679"/>
          </a:xfrm>
          <a:prstGeom prst="rect">
            <a:avLst/>
          </a:prstGeom>
        </p:spPr>
      </p:pic>
      <p:sp>
        <p:nvSpPr>
          <p:cNvPr id="7" name="Title 6">
            <a:extLst>
              <a:ext uri="{FF2B5EF4-FFF2-40B4-BE49-F238E27FC236}">
                <a16:creationId xmlns:a16="http://schemas.microsoft.com/office/drawing/2014/main" id="{2E8C7501-FCC2-3943-83D6-4ADE5B6FB00C}"/>
              </a:ext>
            </a:extLst>
          </p:cNvPr>
          <p:cNvSpPr>
            <a:spLocks noGrp="1"/>
          </p:cNvSpPr>
          <p:nvPr>
            <p:ph type="title"/>
          </p:nvPr>
        </p:nvSpPr>
        <p:spPr/>
        <p:txBody>
          <a:bodyPr/>
          <a:lstStyle/>
          <a:p>
            <a:r>
              <a:rPr lang="en-US" dirty="0"/>
              <a:t>How big should N Be?</a:t>
            </a:r>
          </a:p>
        </p:txBody>
      </p:sp>
    </p:spTree>
    <p:extLst>
      <p:ext uri="{BB962C8B-B14F-4D97-AF65-F5344CB8AC3E}">
        <p14:creationId xmlns:p14="http://schemas.microsoft.com/office/powerpoint/2010/main" val="263076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718"/>
            <a:ext cx="7382656" cy="1371600"/>
          </a:xfrm>
        </p:spPr>
        <p:txBody>
          <a:bodyPr>
            <a:normAutofit/>
          </a:bodyPr>
          <a:lstStyle/>
          <a:p>
            <a:r>
              <a:rPr lang="en-US" dirty="0"/>
              <a:t>More advanced methods</a:t>
            </a:r>
          </a:p>
        </p:txBody>
      </p:sp>
      <p:sp>
        <p:nvSpPr>
          <p:cNvPr id="3" name="Content Placeholder 2"/>
          <p:cNvSpPr>
            <a:spLocks noGrp="1"/>
          </p:cNvSpPr>
          <p:nvPr>
            <p:ph idx="1"/>
          </p:nvPr>
        </p:nvSpPr>
        <p:spPr/>
        <p:txBody>
          <a:bodyPr/>
          <a:lstStyle/>
          <a:p>
            <a:r>
              <a:rPr lang="en-US" dirty="0"/>
              <a:t>Interested?  Further reading:</a:t>
            </a:r>
          </a:p>
          <a:p>
            <a:pPr marL="342900" indent="-342900">
              <a:buFont typeface="Arial" charset="0"/>
              <a:buChar char="•"/>
            </a:pPr>
            <a:r>
              <a:rPr lang="en-US" b="0" dirty="0"/>
              <a:t>Regression-based MI methods</a:t>
            </a:r>
          </a:p>
          <a:p>
            <a:pPr marL="342900" indent="-342900">
              <a:buFont typeface="Arial" charset="0"/>
              <a:buChar char="•"/>
            </a:pPr>
            <a:r>
              <a:rPr lang="en-US" b="0" dirty="0"/>
              <a:t>Multiple Imputation Chained Equations (MICE) or Fully Conditional Specification (FCS)</a:t>
            </a:r>
          </a:p>
          <a:p>
            <a:pPr marL="800100" lvl="1" indent="-342900">
              <a:buFont typeface="Arial" charset="0"/>
              <a:buChar char="•"/>
            </a:pPr>
            <a:r>
              <a:rPr lang="en-US" dirty="0"/>
              <a:t>Readable summary from JHU School of Public Health: https://</a:t>
            </a:r>
            <a:r>
              <a:rPr lang="en-US" dirty="0" err="1"/>
              <a:t>www.ncbi.nlm.nih.gov</a:t>
            </a:r>
            <a:r>
              <a:rPr lang="en-US" dirty="0"/>
              <a:t>/</a:t>
            </a:r>
            <a:r>
              <a:rPr lang="en-US" dirty="0" err="1"/>
              <a:t>pmc</a:t>
            </a:r>
            <a:r>
              <a:rPr lang="en-US" dirty="0"/>
              <a:t>/articles/PMC3074241/</a:t>
            </a:r>
            <a:endParaRPr lang="en-US" b="0" dirty="0"/>
          </a:p>
          <a:p>
            <a:pPr marL="342900" indent="-342900">
              <a:buFont typeface="Arial" charset="0"/>
              <a:buChar char="•"/>
            </a:pPr>
            <a:r>
              <a:rPr lang="en-US" b="0" dirty="0"/>
              <a:t>Markov Chain Monte Carlo (MCMC)</a:t>
            </a:r>
          </a:p>
          <a:p>
            <a:pPr marL="800100" lvl="1" indent="-342900">
              <a:buFont typeface="Arial" charset="0"/>
              <a:buChar char="•"/>
            </a:pPr>
            <a:r>
              <a:rPr lang="en-US" dirty="0"/>
              <a:t>We’ll cover this a bit, but also check out CMSC422!</a:t>
            </a:r>
            <a:endParaRPr lang="en-US" b="0" dirty="0"/>
          </a:p>
          <a:p>
            <a:endParaRPr lang="en-US" dirty="0"/>
          </a:p>
        </p:txBody>
      </p:sp>
    </p:spTree>
    <p:extLst>
      <p:ext uri="{BB962C8B-B14F-4D97-AF65-F5344CB8AC3E}">
        <p14:creationId xmlns:p14="http://schemas.microsoft.com/office/powerpoint/2010/main" val="277930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sz="2200" dirty="0"/>
              <a:t>Delete all tuples with any missing values at all, so you are left only with observations with all variables observed</a:t>
            </a:r>
          </a:p>
          <a:p>
            <a:endParaRPr lang="en-US" sz="2200" dirty="0"/>
          </a:p>
          <a:p>
            <a:endParaRPr lang="en-US" sz="2200" dirty="0"/>
          </a:p>
          <a:p>
            <a:endParaRPr lang="en-US" sz="2200" dirty="0"/>
          </a:p>
          <a:p>
            <a:endParaRPr lang="en-US" sz="2200" dirty="0"/>
          </a:p>
          <a:p>
            <a:r>
              <a:rPr lang="en-US" sz="2200" dirty="0"/>
              <a:t>Default behavior for libraries for analysis (e.g., regression).</a:t>
            </a:r>
          </a:p>
          <a:p>
            <a:pPr lvl="1"/>
            <a:r>
              <a:rPr lang="en-US" sz="2200" b="0" dirty="0"/>
              <a:t>We’ll talk about this much more during the Stats/ML lectures</a:t>
            </a:r>
          </a:p>
          <a:p>
            <a:pPr lvl="1"/>
            <a:endParaRPr lang="en-US" sz="2200" b="0" dirty="0"/>
          </a:p>
          <a:p>
            <a:r>
              <a:rPr lang="en-US" sz="2200" dirty="0"/>
              <a:t>This is the simplest way to handle missing data. In some cases, will work fine; in others, </a:t>
            </a:r>
            <a:r>
              <a:rPr lang="en-US" sz="2200" dirty="0">
                <a:solidFill>
                  <a:schemeClr val="tx2"/>
                </a:solidFill>
              </a:rPr>
              <a:t>?????????????</a:t>
            </a:r>
            <a:r>
              <a:rPr lang="en-US" sz="2200" dirty="0"/>
              <a:t>:</a:t>
            </a:r>
          </a:p>
          <a:p>
            <a:pPr lvl="1"/>
            <a:r>
              <a:rPr lang="en-US" sz="2200" b="0" dirty="0"/>
              <a:t>Loss of sample will lead to variance larger than </a:t>
            </a:r>
            <a:br>
              <a:rPr lang="en-US" sz="2200" b="0" dirty="0"/>
            </a:br>
            <a:r>
              <a:rPr lang="en-US" sz="2200" b="0" dirty="0"/>
              <a:t>reflected by the size of your data.</a:t>
            </a:r>
          </a:p>
          <a:p>
            <a:pPr lvl="1"/>
            <a:r>
              <a:rPr lang="en-US" sz="2200" b="0" dirty="0"/>
              <a:t>May bias your sample.</a:t>
            </a:r>
          </a:p>
          <a:p>
            <a:endParaRPr lang="en-US" dirty="0"/>
          </a:p>
        </p:txBody>
      </p:sp>
      <p:sp>
        <p:nvSpPr>
          <p:cNvPr id="4" name="Rounded Rectangle 3"/>
          <p:cNvSpPr/>
          <p:nvPr/>
        </p:nvSpPr>
        <p:spPr>
          <a:xfrm>
            <a:off x="1981200" y="2469892"/>
            <a:ext cx="7997252" cy="95982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92D050"/>
                </a:solidFill>
                <a:latin typeface="Courier" charset="0"/>
                <a:ea typeface="Courier" charset="0"/>
                <a:cs typeface="Courier" charset="0"/>
              </a:rPr>
              <a:t># Clean out rows with nil values</a:t>
            </a:r>
          </a:p>
          <a:p>
            <a:r>
              <a:rPr lang="en-US" dirty="0" err="1">
                <a:latin typeface="Courier" charset="0"/>
                <a:ea typeface="Courier" charset="0"/>
                <a:cs typeface="Courier" charset="0"/>
              </a:rPr>
              <a:t>df</a:t>
            </a:r>
            <a:r>
              <a:rPr lang="en-US" dirty="0">
                <a:latin typeface="Courier" charset="0"/>
                <a:ea typeface="Courier" charset="0"/>
                <a:cs typeface="Courier" charset="0"/>
              </a:rPr>
              <a:t> = </a:t>
            </a:r>
            <a:r>
              <a:rPr lang="en-US" dirty="0" err="1">
                <a:latin typeface="Courier" charset="0"/>
                <a:ea typeface="Courier" charset="0"/>
                <a:cs typeface="Courier" charset="0"/>
              </a:rPr>
              <a:t>df.dropna</a:t>
            </a:r>
            <a:r>
              <a:rPr lang="en-US" dirty="0">
                <a:latin typeface="Courier" charset="0"/>
                <a:ea typeface="Courier" charset="0"/>
                <a:cs typeface="Courier" charset="0"/>
              </a:rPr>
              <a:t>()</a:t>
            </a:r>
          </a:p>
        </p:txBody>
      </p:sp>
      <p:sp>
        <p:nvSpPr>
          <p:cNvPr id="5" name="TextBox 4"/>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770968" y="5055748"/>
            <a:ext cx="1567357" cy="1559803"/>
          </a:xfrm>
          <a:prstGeom prst="rect">
            <a:avLst/>
          </a:prstGeom>
        </p:spPr>
      </p:pic>
      <p:sp>
        <p:nvSpPr>
          <p:cNvPr id="9" name="Title 8">
            <a:extLst>
              <a:ext uri="{FF2B5EF4-FFF2-40B4-BE49-F238E27FC236}">
                <a16:creationId xmlns:a16="http://schemas.microsoft.com/office/drawing/2014/main" id="{66E64764-A6D1-A84B-8227-BA46A6A5FFF2}"/>
              </a:ext>
            </a:extLst>
          </p:cNvPr>
          <p:cNvSpPr>
            <a:spLocks noGrp="1"/>
          </p:cNvSpPr>
          <p:nvPr>
            <p:ph type="title"/>
          </p:nvPr>
        </p:nvSpPr>
        <p:spPr/>
        <p:txBody>
          <a:bodyPr/>
          <a:lstStyle/>
          <a:p>
            <a:r>
              <a:rPr lang="en-US" dirty="0"/>
              <a:t>Complete Case Analysis</a:t>
            </a:r>
          </a:p>
        </p:txBody>
      </p:sp>
    </p:spTree>
    <p:extLst>
      <p:ext uri="{BB962C8B-B14F-4D97-AF65-F5344CB8AC3E}">
        <p14:creationId xmlns:p14="http://schemas.microsoft.com/office/powerpoint/2010/main" val="118954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609599" y="1752600"/>
            <a:ext cx="10972799" cy="4766846"/>
          </a:xfrm>
        </p:spPr>
        <p:txBody>
          <a:bodyPr>
            <a:normAutofit lnSpcReduction="10000"/>
          </a:bodyPr>
          <a:lstStyle/>
          <a:p>
            <a:r>
              <a:rPr lang="en-US" b="1" dirty="0">
                <a:solidFill>
                  <a:srgbClr val="215C4E"/>
                </a:solidFill>
              </a:rPr>
              <a:t>Dataset: </a:t>
            </a:r>
            <a:r>
              <a:rPr lang="en-US" dirty="0"/>
              <a:t>Body fat percentage in men, and the circumference of various body parts </a:t>
            </a:r>
            <a:r>
              <a:rPr lang="en-US" sz="1200" dirty="0"/>
              <a:t>[Penrose et al., 1985]</a:t>
            </a:r>
            <a:endParaRPr lang="en-US" dirty="0"/>
          </a:p>
          <a:p>
            <a:r>
              <a:rPr lang="en-US" b="1" dirty="0">
                <a:solidFill>
                  <a:srgbClr val="215C4E"/>
                </a:solidFill>
              </a:rPr>
              <a:t>Question: </a:t>
            </a:r>
            <a:r>
              <a:rPr lang="en-US" dirty="0"/>
              <a:t>Does the circumference of certain body parts predict body fat percentage?</a:t>
            </a:r>
          </a:p>
          <a:p>
            <a:endParaRPr lang="en-US" dirty="0"/>
          </a:p>
          <a:p>
            <a:r>
              <a:rPr lang="en-US" dirty="0"/>
              <a:t>Given </a:t>
            </a:r>
            <a:r>
              <a:rPr lang="en-US" b="1" dirty="0">
                <a:solidFill>
                  <a:srgbClr val="215C4E"/>
                </a:solidFill>
              </a:rPr>
              <a:t>complete</a:t>
            </a:r>
            <a:r>
              <a:rPr lang="en-US" dirty="0"/>
              <a:t> data, how would you answer this ?????????</a:t>
            </a:r>
          </a:p>
          <a:p>
            <a:r>
              <a:rPr lang="en-US" dirty="0"/>
              <a:t>One way to answer is </a:t>
            </a:r>
            <a:r>
              <a:rPr lang="en-US" b="1" dirty="0">
                <a:solidFill>
                  <a:srgbClr val="215C4E"/>
                </a:solidFill>
              </a:rPr>
              <a:t>regression analysis:</a:t>
            </a:r>
          </a:p>
          <a:p>
            <a:pPr lvl="1"/>
            <a:r>
              <a:rPr lang="en-US" b="0" dirty="0"/>
              <a:t>One or more independent variables ("predictors”)</a:t>
            </a:r>
          </a:p>
          <a:p>
            <a:pPr lvl="1"/>
            <a:r>
              <a:rPr lang="en-US" b="0" dirty="0"/>
              <a:t>One dependent variables (“outcome”)</a:t>
            </a:r>
          </a:p>
          <a:p>
            <a:r>
              <a:rPr lang="en-US" dirty="0"/>
              <a:t>What is the relationship between the predictors and the outcome?</a:t>
            </a:r>
          </a:p>
          <a:p>
            <a:r>
              <a:rPr lang="en-US" dirty="0"/>
              <a:t>What is the conditional expectation of the dependent variable given fixed values for the dependent variables?</a:t>
            </a:r>
          </a:p>
          <a:p>
            <a:pPr marL="0" indent="0">
              <a:buNone/>
            </a:pPr>
            <a:endParaRPr lang="en-US" dirty="0"/>
          </a:p>
          <a:p>
            <a:endParaRPr lang="en-US" dirty="0"/>
          </a:p>
          <a:p>
            <a:r>
              <a:rPr lang="en-US" sz="1400" dirty="0"/>
              <a:t>Generalized body composition prediction equation for men using simple measurement techniques", K.W. Penrose, A.G. Nelson, A.G. Fisher, FACSM, Human Performance research Center, Brigham Young University, Provo, Utah 84602 as listed in Medicine and Science in Sports and Exercise, vol. 17, no. 2, April 1985, p. 189.</a:t>
            </a:r>
          </a:p>
          <a:p>
            <a:r>
              <a:rPr lang="en-US" sz="1400" dirty="0">
                <a:hlinkClick r:id="rId2"/>
              </a:rPr>
              <a:t>http://staff.pubhealth.ku.dk/~tag/Teaching/share/data/Bodyfat.html</a:t>
            </a:r>
            <a:endParaRPr lang="en-US" sz="1400" dirty="0"/>
          </a:p>
        </p:txBody>
      </p:sp>
    </p:spTree>
    <p:extLst>
      <p:ext uri="{BB962C8B-B14F-4D97-AF65-F5344CB8AC3E}">
        <p14:creationId xmlns:p14="http://schemas.microsoft.com/office/powerpoint/2010/main" val="376505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9350-DC9C-E844-9977-03ED9D7DA0D7}"/>
              </a:ext>
            </a:extLst>
          </p:cNvPr>
          <p:cNvSpPr>
            <a:spLocks noGrp="1"/>
          </p:cNvSpPr>
          <p:nvPr>
            <p:ph type="title"/>
          </p:nvPr>
        </p:nvSpPr>
        <p:spPr/>
        <p:txBody>
          <a:bodyPr/>
          <a:lstStyle/>
          <a:p>
            <a:r>
              <a:rPr lang="en-US" dirty="0"/>
              <a:t>A Side Note On Terms</a:t>
            </a:r>
          </a:p>
        </p:txBody>
      </p:sp>
      <p:sp>
        <p:nvSpPr>
          <p:cNvPr id="3" name="Content Placeholder 2">
            <a:extLst>
              <a:ext uri="{FF2B5EF4-FFF2-40B4-BE49-F238E27FC236}">
                <a16:creationId xmlns:a16="http://schemas.microsoft.com/office/drawing/2014/main" id="{E6EADEB2-EE3C-2F42-BE76-494C4CDF2973}"/>
              </a:ext>
            </a:extLst>
          </p:cNvPr>
          <p:cNvSpPr>
            <a:spLocks noGrp="1"/>
          </p:cNvSpPr>
          <p:nvPr>
            <p:ph idx="1"/>
          </p:nvPr>
        </p:nvSpPr>
        <p:spPr>
          <a:xfrm>
            <a:off x="609601" y="1803788"/>
            <a:ext cx="6990608" cy="4322377"/>
          </a:xfrm>
        </p:spPr>
        <p:txBody>
          <a:bodyPr/>
          <a:lstStyle/>
          <a:p>
            <a:r>
              <a:rPr lang="en-US" dirty="0"/>
              <a:t>For linear regression we have equations of where we want to know the relationship between an </a:t>
            </a:r>
            <a:r>
              <a:rPr lang="en-US" b="1" dirty="0">
                <a:solidFill>
                  <a:srgbClr val="215C4E"/>
                </a:solidFill>
              </a:rPr>
              <a:t>outcome</a:t>
            </a:r>
            <a:r>
              <a:rPr lang="en-US" dirty="0"/>
              <a:t> given some </a:t>
            </a:r>
            <a:r>
              <a:rPr lang="en-US" b="1" dirty="0">
                <a:solidFill>
                  <a:srgbClr val="215C4E"/>
                </a:solidFill>
              </a:rPr>
              <a:t>predictors</a:t>
            </a:r>
            <a:r>
              <a:rPr lang="en-US" dirty="0"/>
              <a:t>.</a:t>
            </a:r>
          </a:p>
          <a:p>
            <a:endParaRPr lang="en-US" dirty="0"/>
          </a:p>
          <a:p>
            <a:r>
              <a:rPr lang="en-US" dirty="0"/>
              <a:t>If you have a ML background:</a:t>
            </a:r>
          </a:p>
          <a:p>
            <a:pPr lvl="1"/>
            <a:r>
              <a:rPr lang="en-US" dirty="0"/>
              <a:t>Get </a:t>
            </a:r>
            <a:r>
              <a:rPr lang="en-US" b="1" dirty="0">
                <a:solidFill>
                  <a:srgbClr val="215C4E"/>
                </a:solidFill>
              </a:rPr>
              <a:t>target, outcome</a:t>
            </a:r>
            <a:r>
              <a:rPr lang="en-US" dirty="0"/>
              <a:t> given </a:t>
            </a:r>
            <a:r>
              <a:rPr lang="en-US" b="1" dirty="0">
                <a:solidFill>
                  <a:srgbClr val="215C4E"/>
                </a:solidFill>
              </a:rPr>
              <a:t>predictors, observations.</a:t>
            </a:r>
          </a:p>
          <a:p>
            <a:endParaRPr lang="en-US" dirty="0"/>
          </a:p>
          <a:p>
            <a:r>
              <a:rPr lang="en-US" dirty="0"/>
              <a:t>If you have a Stats background:</a:t>
            </a:r>
          </a:p>
          <a:p>
            <a:pPr lvl="1"/>
            <a:r>
              <a:rPr lang="en-US" dirty="0"/>
              <a:t>Get </a:t>
            </a:r>
            <a:r>
              <a:rPr lang="en-US" b="1" dirty="0">
                <a:solidFill>
                  <a:srgbClr val="215C4E"/>
                </a:solidFill>
              </a:rPr>
              <a:t>endogenous</a:t>
            </a:r>
            <a:r>
              <a:rPr lang="en-US" dirty="0"/>
              <a:t> variables given </a:t>
            </a:r>
            <a:r>
              <a:rPr lang="en-US" b="1" dirty="0">
                <a:solidFill>
                  <a:srgbClr val="215C4E"/>
                </a:solidFill>
              </a:rPr>
              <a:t>exogenous</a:t>
            </a:r>
            <a:r>
              <a:rPr lang="en-US" dirty="0"/>
              <a:t> variables.</a:t>
            </a:r>
          </a:p>
          <a:p>
            <a:pPr lvl="1"/>
            <a:endParaRPr lang="en-US" dirty="0"/>
          </a:p>
          <a:p>
            <a:r>
              <a:rPr lang="en-US" dirty="0"/>
              <a:t>If you are more of a Math person:</a:t>
            </a:r>
          </a:p>
          <a:p>
            <a:pPr lvl="1"/>
            <a:r>
              <a:rPr lang="en-US" dirty="0"/>
              <a:t>Get </a:t>
            </a:r>
            <a:r>
              <a:rPr lang="en-US" b="1" dirty="0">
                <a:solidFill>
                  <a:srgbClr val="215C4E"/>
                </a:solidFill>
              </a:rPr>
              <a:t>dependent variable</a:t>
            </a:r>
            <a:r>
              <a:rPr lang="en-US" dirty="0"/>
              <a:t> (y-axis) given one or more </a:t>
            </a:r>
            <a:r>
              <a:rPr lang="en-US" b="1" dirty="0">
                <a:solidFill>
                  <a:srgbClr val="215C4E"/>
                </a:solidFill>
              </a:rPr>
              <a:t>independent variables</a:t>
            </a:r>
            <a:r>
              <a:rPr lang="en-US" dirty="0"/>
              <a:t> (x-axis).</a:t>
            </a:r>
          </a:p>
          <a:p>
            <a:endParaRPr lang="en-US" dirty="0"/>
          </a:p>
        </p:txBody>
      </p:sp>
      <p:sp>
        <p:nvSpPr>
          <p:cNvPr id="4" name="Slide Number Placeholder 3">
            <a:extLst>
              <a:ext uri="{FF2B5EF4-FFF2-40B4-BE49-F238E27FC236}">
                <a16:creationId xmlns:a16="http://schemas.microsoft.com/office/drawing/2014/main" id="{8ADDC771-F6B8-7945-B1E7-FDAC84C2CE8D}"/>
              </a:ext>
            </a:extLst>
          </p:cNvPr>
          <p:cNvSpPr>
            <a:spLocks noGrp="1"/>
          </p:cNvSpPr>
          <p:nvPr>
            <p:ph type="sldNum" sz="quarter" idx="11"/>
          </p:nvPr>
        </p:nvSpPr>
        <p:spPr/>
        <p:txBody>
          <a:bodyPr/>
          <a:lstStyle/>
          <a:p>
            <a:fld id="{AE9108BD-1B63-5E42-A3EF-D85B2E21F76C}" type="slidenum">
              <a:rPr lang="en-US" smtClean="0"/>
              <a:t>9</a:t>
            </a:fld>
            <a:endParaRPr lang="en-US"/>
          </a:p>
        </p:txBody>
      </p:sp>
      <p:pic>
        <p:nvPicPr>
          <p:cNvPr id="5" name="Picture 4">
            <a:extLst>
              <a:ext uri="{FF2B5EF4-FFF2-40B4-BE49-F238E27FC236}">
                <a16:creationId xmlns:a16="http://schemas.microsoft.com/office/drawing/2014/main" id="{EFDEECEB-1E28-6141-AF29-E1AE22191A08}"/>
              </a:ext>
            </a:extLst>
          </p:cNvPr>
          <p:cNvPicPr>
            <a:picLocks noChangeAspect="1"/>
          </p:cNvPicPr>
          <p:nvPr/>
        </p:nvPicPr>
        <p:blipFill>
          <a:blip r:embed="rId2"/>
          <a:stretch>
            <a:fillRect/>
          </a:stretch>
        </p:blipFill>
        <p:spPr>
          <a:xfrm>
            <a:off x="7884638" y="1980211"/>
            <a:ext cx="4184650" cy="3143250"/>
          </a:xfrm>
          <a:prstGeom prst="rect">
            <a:avLst/>
          </a:prstGeom>
        </p:spPr>
      </p:pic>
    </p:spTree>
    <p:extLst>
      <p:ext uri="{BB962C8B-B14F-4D97-AF65-F5344CB8AC3E}">
        <p14:creationId xmlns:p14="http://schemas.microsoft.com/office/powerpoint/2010/main" val="2116923648"/>
      </p:ext>
    </p:extLst>
  </p:cSld>
  <p:clrMapOvr>
    <a:masterClrMapping/>
  </p:clrMapOvr>
</p:sld>
</file>

<file path=ppt/theme/theme1.xml><?xml version="1.0" encoding="utf-8"?>
<a:theme xmlns:a="http://schemas.openxmlformats.org/drawingml/2006/main" name="Watson Whit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ABC61442-CE4C-1540-AFD5-629EEB7103CB}" vid="{B6561A98-7CEA-A449-9A8F-DE85E1B109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3">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F95E807E-0762-D742-BD7D-610162240F1D}">
  <we:reference id="wa104178141" version="3.10.0.19" store="en-US" storeType="OMEX"/>
  <we:alternateReferences>
    <we:reference id="wa104178141" version="3.10.0.19" store="wa104178141"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969C63C3-8DA4-A649-9830-D59A86F398A4}">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16369</TotalTime>
  <Words>3752</Words>
  <Application>Microsoft Macintosh PowerPoint</Application>
  <PresentationFormat>Widescreen</PresentationFormat>
  <Paragraphs>905</Paragraphs>
  <Slides>62</Slides>
  <Notes>23</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3</vt:i4>
      </vt:variant>
      <vt:variant>
        <vt:lpstr>Slide Titles</vt:lpstr>
      </vt:variant>
      <vt:variant>
        <vt:i4>62</vt:i4>
      </vt:variant>
    </vt:vector>
  </HeadingPairs>
  <TitlesOfParts>
    <vt:vector size="79" baseType="lpstr">
      <vt:lpstr>Batang</vt:lpstr>
      <vt:lpstr>Adobe Arabic</vt:lpstr>
      <vt:lpstr>Arial</vt:lpstr>
      <vt:lpstr>Calibri</vt:lpstr>
      <vt:lpstr>Cambria</vt:lpstr>
      <vt:lpstr>Cambria Math</vt:lpstr>
      <vt:lpstr>Century Gothic</vt:lpstr>
      <vt:lpstr>Courier</vt:lpstr>
      <vt:lpstr>Garamond</vt:lpstr>
      <vt:lpstr>Palatino Linotype</vt:lpstr>
      <vt:lpstr>Symbol</vt:lpstr>
      <vt:lpstr>Times New Roman</vt:lpstr>
      <vt:lpstr>Wingdings</vt:lpstr>
      <vt:lpstr>Watson White Theme</vt:lpstr>
      <vt:lpstr>MathType Equation</vt:lpstr>
      <vt:lpstr>VISIO</vt:lpstr>
      <vt:lpstr>Equation</vt:lpstr>
      <vt:lpstr>Missing Data</vt:lpstr>
      <vt:lpstr>Announcements</vt:lpstr>
      <vt:lpstr>The Data LifeCycle</vt:lpstr>
      <vt:lpstr>Today’s Lecture</vt:lpstr>
      <vt:lpstr>Missing Data</vt:lpstr>
      <vt:lpstr>Key Question</vt:lpstr>
      <vt:lpstr>Complete Case Analysis</vt:lpstr>
      <vt:lpstr>Example</vt:lpstr>
      <vt:lpstr>A Side Note On Terms</vt:lpstr>
      <vt:lpstr>Linear Regression</vt:lpstr>
      <vt:lpstr>Population &amp; Sample Regression Models</vt:lpstr>
      <vt:lpstr>Population &amp; Sample Regression Models</vt:lpstr>
      <vt:lpstr>Population &amp; Sample Regression Models</vt:lpstr>
      <vt:lpstr>Population &amp; Sample Regression Models</vt:lpstr>
      <vt:lpstr>The Bootstrap</vt:lpstr>
      <vt:lpstr>Why the Bootstrap Works</vt:lpstr>
      <vt:lpstr>Why We Need the Bootstrap</vt:lpstr>
      <vt:lpstr>Key to Resampling</vt:lpstr>
      <vt:lpstr>Linear Regression</vt:lpstr>
      <vt:lpstr>Sample Linear Regression Model</vt:lpstr>
      <vt:lpstr>Estimating Parameters: Least Squares Method</vt:lpstr>
      <vt:lpstr>Scatter plot</vt:lpstr>
      <vt:lpstr>Question</vt:lpstr>
      <vt:lpstr>Question</vt:lpstr>
      <vt:lpstr>Question</vt:lpstr>
      <vt:lpstr>Question</vt:lpstr>
      <vt:lpstr>Least Squares</vt:lpstr>
      <vt:lpstr>Least Squares, Graphically</vt:lpstr>
      <vt:lpstr>Interpretation of Coefficients</vt:lpstr>
      <vt:lpstr>Now, Back to Missing Data … </vt:lpstr>
      <vt:lpstr>Example</vt:lpstr>
      <vt:lpstr>Hypothesis Testing</vt:lpstr>
      <vt:lpstr>P-values</vt:lpstr>
      <vt:lpstr>What If Data Were Missing?</vt:lpstr>
      <vt:lpstr>~5% Deleted (N=13)</vt:lpstr>
      <vt:lpstr>~20% Deleted (N=50)</vt:lpstr>
      <vt:lpstr>Conclusions seem to change …</vt:lpstr>
      <vt:lpstr>Types Of Missing-ness</vt:lpstr>
      <vt:lpstr>What Distinguishes Each Type of missing-ness?</vt:lpstr>
      <vt:lpstr>Your Sample</vt:lpstr>
      <vt:lpstr>What influences a data point’s Presence?</vt:lpstr>
      <vt:lpstr>MCAR: Missing Completely at Random</vt:lpstr>
      <vt:lpstr>Totally Realistic MCAR Example</vt:lpstr>
      <vt:lpstr>Applicability of MCAR</vt:lpstr>
      <vt:lpstr>MAR: Missing at Random</vt:lpstr>
      <vt:lpstr>Examples?</vt:lpstr>
      <vt:lpstr>MAR: Key Point</vt:lpstr>
      <vt:lpstr>MNAR: Missing Not at Random</vt:lpstr>
      <vt:lpstr>Back to CSIC …</vt:lpstr>
      <vt:lpstr>Add a variable</vt:lpstr>
      <vt:lpstr>Handling Missing Data … </vt:lpstr>
      <vt:lpstr>Single Imputation</vt:lpstr>
      <vt:lpstr>Multiple Imputation</vt:lpstr>
      <vt:lpstr>Imputation Process</vt:lpstr>
      <vt:lpstr>Tiny example</vt:lpstr>
      <vt:lpstr>Let’s Impute Some Data!</vt:lpstr>
      <vt:lpstr>Inference with Multiple Imputation</vt:lpstr>
      <vt:lpstr>Pooling analyses</vt:lpstr>
      <vt:lpstr>Predicting the missing data given the observed data</vt:lpstr>
      <vt:lpstr>Bayesian Imputation</vt:lpstr>
      <vt:lpstr>How big should N Be?</vt:lpstr>
      <vt:lpstr>More advanced methods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UReQA: Knowledge Acquisition and Reasoning to Solve Standardized Tests</dc:title>
  <dc:creator>Nicholas Mattei</dc:creator>
  <cp:lastModifiedBy>Nicholas Mattei</cp:lastModifiedBy>
  <cp:revision>346</cp:revision>
  <cp:lastPrinted>2019-10-17T15:54:53Z</cp:lastPrinted>
  <dcterms:created xsi:type="dcterms:W3CDTF">2018-02-09T16:02:53Z</dcterms:created>
  <dcterms:modified xsi:type="dcterms:W3CDTF">2019-10-24T00:32:45Z</dcterms:modified>
</cp:coreProperties>
</file>